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6" r:id="rId6"/>
    <p:sldId id="269" r:id="rId7"/>
    <p:sldId id="270" r:id="rId8"/>
    <p:sldId id="272" r:id="rId9"/>
    <p:sldId id="277" r:id="rId10"/>
    <p:sldId id="271" r:id="rId11"/>
    <p:sldId id="274" r:id="rId12"/>
    <p:sldId id="265" r:id="rId13"/>
    <p:sldId id="266" r:id="rId14"/>
    <p:sldId id="267" r:id="rId15"/>
    <p:sldId id="263" r:id="rId16"/>
    <p:sldId id="262" r:id="rId17"/>
    <p:sldId id="261" r:id="rId18"/>
    <p:sldId id="268" r:id="rId19"/>
    <p:sldId id="260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26A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6" autoAdjust="0"/>
    <p:restoredTop sz="94660"/>
  </p:normalViewPr>
  <p:slideViewPr>
    <p:cSldViewPr>
      <p:cViewPr varScale="1">
        <p:scale>
          <a:sx n="68" d="100"/>
          <a:sy n="68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15C2AA-1053-4784-9B63-94D4511E94C4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895166-3973-4768-929F-90B871D79B9E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Бюджетные организации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5AAF2DE5-CD83-452B-AA68-D270073B7DA2}" type="parTrans" cxnId="{C61D8A84-5A7B-4AC3-B64F-EF650B188606}">
      <dgm:prSet/>
      <dgm:spPr/>
      <dgm:t>
        <a:bodyPr/>
        <a:lstStyle/>
        <a:p>
          <a:endParaRPr lang="ru-RU"/>
        </a:p>
      </dgm:t>
    </dgm:pt>
    <dgm:pt modelId="{E0E9FA52-7CEA-462C-86A8-8E55AF645D5B}" type="sibTrans" cxnId="{C61D8A84-5A7B-4AC3-B64F-EF650B188606}">
      <dgm:prSet/>
      <dgm:spPr/>
      <dgm:t>
        <a:bodyPr/>
        <a:lstStyle/>
        <a:p>
          <a:endParaRPr lang="ru-RU"/>
        </a:p>
      </dgm:t>
    </dgm:pt>
    <dgm:pt modelId="{DF5F8A56-BC7D-4EEB-9284-0459EA5969D1}">
      <dgm:prSet phldrT="[Текст]"/>
      <dgm:spPr>
        <a:ln w="57150">
          <a:solidFill>
            <a:srgbClr val="FF0000"/>
          </a:solidFill>
        </a:ln>
      </dgm:spPr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43D8ADA6-F2B6-4E6E-9FF2-28963D6FC2FC}" type="parTrans" cxnId="{59F5CF4C-0A65-4B68-91EE-EE98FD1AF641}">
      <dgm:prSet/>
      <dgm:spPr/>
      <dgm:t>
        <a:bodyPr/>
        <a:lstStyle/>
        <a:p>
          <a:endParaRPr lang="ru-RU"/>
        </a:p>
      </dgm:t>
    </dgm:pt>
    <dgm:pt modelId="{F8F089B5-1814-456F-9F2F-6F10C7290782}" type="sibTrans" cxnId="{59F5CF4C-0A65-4B68-91EE-EE98FD1AF641}">
      <dgm:prSet/>
      <dgm:spPr/>
      <dgm:t>
        <a:bodyPr/>
        <a:lstStyle/>
        <a:p>
          <a:endParaRPr lang="ru-RU"/>
        </a:p>
      </dgm:t>
    </dgm:pt>
    <dgm:pt modelId="{43A2C7F1-2A37-4676-A493-A162F09D62F5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400" dirty="0" smtClean="0">
              <a:solidFill>
                <a:srgbClr val="002060"/>
              </a:solidFill>
              <a:latin typeface="Arial Black" pitchFamily="34" charset="0"/>
            </a:rPr>
            <a:t>АПК</a:t>
          </a:r>
          <a:endParaRPr lang="ru-RU" sz="2400" dirty="0">
            <a:solidFill>
              <a:srgbClr val="002060"/>
            </a:solidFill>
            <a:latin typeface="Arial Black" pitchFamily="34" charset="0"/>
          </a:endParaRPr>
        </a:p>
      </dgm:t>
    </dgm:pt>
    <dgm:pt modelId="{F89F78A5-E163-4B5F-BCE5-F307814B712E}" type="parTrans" cxnId="{2E44670D-918E-4BDA-92E8-AE277117DA4C}">
      <dgm:prSet/>
      <dgm:spPr/>
      <dgm:t>
        <a:bodyPr/>
        <a:lstStyle/>
        <a:p>
          <a:endParaRPr lang="ru-RU"/>
        </a:p>
      </dgm:t>
    </dgm:pt>
    <dgm:pt modelId="{A5FA353B-AE1A-405F-B95D-6803E0E103E6}" type="sibTrans" cxnId="{2E44670D-918E-4BDA-92E8-AE277117DA4C}">
      <dgm:prSet/>
      <dgm:spPr/>
      <dgm:t>
        <a:bodyPr/>
        <a:lstStyle/>
        <a:p>
          <a:endParaRPr lang="ru-RU"/>
        </a:p>
      </dgm:t>
    </dgm:pt>
    <dgm:pt modelId="{C1D7E662-C988-4DD7-B85C-6965E8A4C4BA}">
      <dgm:prSet phldrT="[Текст]"/>
      <dgm:spPr>
        <a:ln w="57150">
          <a:solidFill>
            <a:srgbClr val="FF0000"/>
          </a:solidFill>
        </a:ln>
      </dgm:spPr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683FDEA3-92FC-4BA9-80F0-90C9E841D5DF}" type="parTrans" cxnId="{A59B13B0-7F60-4752-9D9C-A8433FFB5919}">
      <dgm:prSet/>
      <dgm:spPr/>
      <dgm:t>
        <a:bodyPr/>
        <a:lstStyle/>
        <a:p>
          <a:endParaRPr lang="ru-RU"/>
        </a:p>
      </dgm:t>
    </dgm:pt>
    <dgm:pt modelId="{F8A0F808-9F11-4B04-AB1F-91446DD3A9D8}" type="sibTrans" cxnId="{A59B13B0-7F60-4752-9D9C-A8433FFB5919}">
      <dgm:prSet/>
      <dgm:spPr/>
      <dgm:t>
        <a:bodyPr/>
        <a:lstStyle/>
        <a:p>
          <a:endParaRPr lang="ru-RU"/>
        </a:p>
      </dgm:t>
    </dgm:pt>
    <dgm:pt modelId="{2C0D740F-268C-4B86-A4C8-5367B9C2ACF1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Ваша альтернатива направлений решения проблем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1635FF4E-C899-4E01-BA99-090BED56FA16}" type="parTrans" cxnId="{592FC632-3922-47A7-8375-1F7A2BD3B5EF}">
      <dgm:prSet/>
      <dgm:spPr/>
      <dgm:t>
        <a:bodyPr/>
        <a:lstStyle/>
        <a:p>
          <a:endParaRPr lang="ru-RU"/>
        </a:p>
      </dgm:t>
    </dgm:pt>
    <dgm:pt modelId="{A16EF2D8-1A69-4689-89D6-C496005FB8F4}" type="sibTrans" cxnId="{592FC632-3922-47A7-8375-1F7A2BD3B5EF}">
      <dgm:prSet/>
      <dgm:spPr/>
      <dgm:t>
        <a:bodyPr/>
        <a:lstStyle/>
        <a:p>
          <a:endParaRPr lang="ru-RU"/>
        </a:p>
      </dgm:t>
    </dgm:pt>
    <dgm:pt modelId="{9C8FDF07-A1DF-4EC6-A514-22E0CC47F4E8}">
      <dgm:prSet phldrT="[Текст]"/>
      <dgm:spPr>
        <a:ln w="57150">
          <a:solidFill>
            <a:srgbClr val="FF0000"/>
          </a:solidFill>
        </a:ln>
      </dgm:spPr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48C3BE61-1887-435B-98D3-C56CB6C5E082}" type="parTrans" cxnId="{043F9447-DA1D-47F0-842D-93A2CF50B1FC}">
      <dgm:prSet/>
      <dgm:spPr/>
      <dgm:t>
        <a:bodyPr/>
        <a:lstStyle/>
        <a:p>
          <a:endParaRPr lang="ru-RU"/>
        </a:p>
      </dgm:t>
    </dgm:pt>
    <dgm:pt modelId="{3A24ACD6-4F3B-47C1-833C-625A9CF02677}" type="sibTrans" cxnId="{043F9447-DA1D-47F0-842D-93A2CF50B1FC}">
      <dgm:prSet/>
      <dgm:spPr/>
      <dgm:t>
        <a:bodyPr/>
        <a:lstStyle/>
        <a:p>
          <a:endParaRPr lang="ru-RU"/>
        </a:p>
      </dgm:t>
    </dgm:pt>
    <dgm:pt modelId="{D5BE645F-995A-4449-9271-5E9BE4D24E52}">
      <dgm:prSet phldrT="[Текст]" custT="1"/>
      <dgm:spPr>
        <a:solidFill>
          <a:srgbClr val="00B0F0"/>
        </a:solidFill>
      </dgm:spPr>
      <dgm:t>
        <a:bodyPr/>
        <a:lstStyle/>
        <a:p>
          <a:pPr algn="ctr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Финансовый сектор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6A56C08F-BDCF-4517-A9B4-D9763FE6B1CE}" type="parTrans" cxnId="{66C83ADD-979C-4CCC-8344-419562707676}">
      <dgm:prSet/>
      <dgm:spPr/>
      <dgm:t>
        <a:bodyPr/>
        <a:lstStyle/>
        <a:p>
          <a:endParaRPr lang="ru-RU"/>
        </a:p>
      </dgm:t>
    </dgm:pt>
    <dgm:pt modelId="{057446A8-9EFD-4290-82DA-B0EA7566C0F5}" type="sibTrans" cxnId="{66C83ADD-979C-4CCC-8344-419562707676}">
      <dgm:prSet/>
      <dgm:spPr/>
      <dgm:t>
        <a:bodyPr/>
        <a:lstStyle/>
        <a:p>
          <a:endParaRPr lang="ru-RU"/>
        </a:p>
      </dgm:t>
    </dgm:pt>
    <dgm:pt modelId="{0157D2ED-5B7F-4BC2-BF7F-87A39B558879}">
      <dgm:prSet phldrT="[Текст]"/>
      <dgm:spPr>
        <a:ln w="57150">
          <a:solidFill>
            <a:srgbClr val="FF0000"/>
          </a:solidFill>
        </a:ln>
      </dgm:spPr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E629C1B0-754D-40CB-BA64-6A39FC0CCEC3}" type="parTrans" cxnId="{E63E709C-13F0-4A49-84D9-EEEE799086F7}">
      <dgm:prSet/>
      <dgm:spPr/>
      <dgm:t>
        <a:bodyPr/>
        <a:lstStyle/>
        <a:p>
          <a:endParaRPr lang="ru-RU"/>
        </a:p>
      </dgm:t>
    </dgm:pt>
    <dgm:pt modelId="{7CAC9560-F532-4000-9E15-796C04090BCF}" type="sibTrans" cxnId="{E63E709C-13F0-4A49-84D9-EEEE799086F7}">
      <dgm:prSet/>
      <dgm:spPr/>
      <dgm:t>
        <a:bodyPr/>
        <a:lstStyle/>
        <a:p>
          <a:endParaRPr lang="ru-RU"/>
        </a:p>
      </dgm:t>
    </dgm:pt>
    <dgm:pt modelId="{DFB31F1F-A887-4D8A-BB6E-23D972398107}" type="pres">
      <dgm:prSet presAssocID="{8C15C2AA-1053-4784-9B63-94D4511E94C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3B3DC9-17C6-4F98-8B42-5603847E23A8}" type="pres">
      <dgm:prSet presAssocID="{8C15C2AA-1053-4784-9B63-94D4511E94C4}" presName="children" presStyleCnt="0"/>
      <dgm:spPr/>
    </dgm:pt>
    <dgm:pt modelId="{EBDF0E64-94EB-42C2-AD82-7A394198D1FF}" type="pres">
      <dgm:prSet presAssocID="{8C15C2AA-1053-4784-9B63-94D4511E94C4}" presName="child1group" presStyleCnt="0"/>
      <dgm:spPr/>
    </dgm:pt>
    <dgm:pt modelId="{905ABCC8-7C76-48BC-AB18-0CA7B09C3019}" type="pres">
      <dgm:prSet presAssocID="{8C15C2AA-1053-4784-9B63-94D4511E94C4}" presName="child1" presStyleLbl="bgAcc1" presStyleIdx="0" presStyleCnt="4"/>
      <dgm:spPr/>
      <dgm:t>
        <a:bodyPr/>
        <a:lstStyle/>
        <a:p>
          <a:endParaRPr lang="ru-RU"/>
        </a:p>
      </dgm:t>
    </dgm:pt>
    <dgm:pt modelId="{3C76775C-6EAD-42BC-A2E3-97AE90098A99}" type="pres">
      <dgm:prSet presAssocID="{8C15C2AA-1053-4784-9B63-94D4511E94C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4737D-D027-4AC6-AF45-00AFF52E119B}" type="pres">
      <dgm:prSet presAssocID="{8C15C2AA-1053-4784-9B63-94D4511E94C4}" presName="child2group" presStyleCnt="0"/>
      <dgm:spPr/>
    </dgm:pt>
    <dgm:pt modelId="{0CE2FEF5-CB93-4681-8E33-D1EE61248619}" type="pres">
      <dgm:prSet presAssocID="{8C15C2AA-1053-4784-9B63-94D4511E94C4}" presName="child2" presStyleLbl="bgAcc1" presStyleIdx="1" presStyleCnt="4"/>
      <dgm:spPr/>
      <dgm:t>
        <a:bodyPr/>
        <a:lstStyle/>
        <a:p>
          <a:endParaRPr lang="ru-RU"/>
        </a:p>
      </dgm:t>
    </dgm:pt>
    <dgm:pt modelId="{4CEA4726-0C0D-4FA6-AA5D-4311D516B159}" type="pres">
      <dgm:prSet presAssocID="{8C15C2AA-1053-4784-9B63-94D4511E94C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1DB79-6B18-4DF0-A1BC-C0A055C34CDD}" type="pres">
      <dgm:prSet presAssocID="{8C15C2AA-1053-4784-9B63-94D4511E94C4}" presName="child3group" presStyleCnt="0"/>
      <dgm:spPr/>
    </dgm:pt>
    <dgm:pt modelId="{92145F39-EFDF-47A7-87F4-C71CFA5D97E2}" type="pres">
      <dgm:prSet presAssocID="{8C15C2AA-1053-4784-9B63-94D4511E94C4}" presName="child3" presStyleLbl="bgAcc1" presStyleIdx="2" presStyleCnt="4"/>
      <dgm:spPr/>
      <dgm:t>
        <a:bodyPr/>
        <a:lstStyle/>
        <a:p>
          <a:endParaRPr lang="ru-RU"/>
        </a:p>
      </dgm:t>
    </dgm:pt>
    <dgm:pt modelId="{A1CC0B3D-5EDE-44B1-AAC1-94EEF4AA9084}" type="pres">
      <dgm:prSet presAssocID="{8C15C2AA-1053-4784-9B63-94D4511E94C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A4F790-6A97-4C6D-B9EF-9FE35D396709}" type="pres">
      <dgm:prSet presAssocID="{8C15C2AA-1053-4784-9B63-94D4511E94C4}" presName="child4group" presStyleCnt="0"/>
      <dgm:spPr/>
    </dgm:pt>
    <dgm:pt modelId="{300EA2A8-F908-4CC9-9726-56A56ED03860}" type="pres">
      <dgm:prSet presAssocID="{8C15C2AA-1053-4784-9B63-94D4511E94C4}" presName="child4" presStyleLbl="bgAcc1" presStyleIdx="3" presStyleCnt="4"/>
      <dgm:spPr/>
      <dgm:t>
        <a:bodyPr/>
        <a:lstStyle/>
        <a:p>
          <a:endParaRPr lang="ru-RU"/>
        </a:p>
      </dgm:t>
    </dgm:pt>
    <dgm:pt modelId="{D15FA6CA-2732-40F2-B976-865A24D61CFD}" type="pres">
      <dgm:prSet presAssocID="{8C15C2AA-1053-4784-9B63-94D4511E94C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26DD9-0837-4AFF-9509-DEEA7A1A6459}" type="pres">
      <dgm:prSet presAssocID="{8C15C2AA-1053-4784-9B63-94D4511E94C4}" presName="childPlaceholder" presStyleCnt="0"/>
      <dgm:spPr/>
    </dgm:pt>
    <dgm:pt modelId="{8E1453A8-14AD-4437-90A8-963162FA27FE}" type="pres">
      <dgm:prSet presAssocID="{8C15C2AA-1053-4784-9B63-94D4511E94C4}" presName="circle" presStyleCnt="0"/>
      <dgm:spPr/>
    </dgm:pt>
    <dgm:pt modelId="{F553D1B3-04B6-4DDD-A3C5-B602F010DF43}" type="pres">
      <dgm:prSet presAssocID="{8C15C2AA-1053-4784-9B63-94D4511E94C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13DFF-F125-4454-81A4-99FA3E50DBF1}" type="pres">
      <dgm:prSet presAssocID="{8C15C2AA-1053-4784-9B63-94D4511E94C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41E6C-0D0A-4EF0-931B-08CC2EFDC126}" type="pres">
      <dgm:prSet presAssocID="{8C15C2AA-1053-4784-9B63-94D4511E94C4}" presName="quadrant3" presStyleLbl="node1" presStyleIdx="2" presStyleCnt="4" custScaleX="101069" custScaleY="97401" custLinFactNeighborX="3638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9840D-9C83-4F9B-9ECF-ACAC288FEFC8}" type="pres">
      <dgm:prSet presAssocID="{8C15C2AA-1053-4784-9B63-94D4511E94C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49AF8-3D6F-46C2-853D-6836EABB976B}" type="pres">
      <dgm:prSet presAssocID="{8C15C2AA-1053-4784-9B63-94D4511E94C4}" presName="quadrantPlaceholder" presStyleCnt="0"/>
      <dgm:spPr/>
    </dgm:pt>
    <dgm:pt modelId="{CAD4405B-1893-46C0-AB98-BC5DB8C1C5B6}" type="pres">
      <dgm:prSet presAssocID="{8C15C2AA-1053-4784-9B63-94D4511E94C4}" presName="center1" presStyleLbl="fgShp" presStyleIdx="0" presStyleCnt="2" custLinFactX="215092" custLinFactNeighborX="300000" custLinFactNeighborY="-2884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ru-RU"/>
        </a:p>
      </dgm:t>
    </dgm:pt>
    <dgm:pt modelId="{C2777F8E-5A29-4CB2-9EC6-86B753B5190D}" type="pres">
      <dgm:prSet presAssocID="{8C15C2AA-1053-4784-9B63-94D4511E94C4}" presName="center2" presStyleLbl="fgShp" presStyleIdx="1" presStyleCnt="2" custLinFactX="215092" custLinFactNeighborX="300000" custLinFactNeighborY="42789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20000"/>
              <a:lumOff val="80000"/>
            </a:schemeClr>
          </a:solidFill>
        </a:ln>
      </dgm:spPr>
      <dgm:t>
        <a:bodyPr/>
        <a:lstStyle/>
        <a:p>
          <a:endParaRPr lang="ru-RU"/>
        </a:p>
      </dgm:t>
    </dgm:pt>
  </dgm:ptLst>
  <dgm:cxnLst>
    <dgm:cxn modelId="{5ADE57B2-02D3-4C0F-A83F-06AB27E9E2F1}" type="presOf" srcId="{DF5F8A56-BC7D-4EEB-9284-0459EA5969D1}" destId="{905ABCC8-7C76-48BC-AB18-0CA7B09C3019}" srcOrd="0" destOrd="0" presId="urn:microsoft.com/office/officeart/2005/8/layout/cycle4"/>
    <dgm:cxn modelId="{66C83ADD-979C-4CCC-8344-419562707676}" srcId="{8C15C2AA-1053-4784-9B63-94D4511E94C4}" destId="{D5BE645F-995A-4449-9271-5E9BE4D24E52}" srcOrd="3" destOrd="0" parTransId="{6A56C08F-BDCF-4517-A9B4-D9763FE6B1CE}" sibTransId="{057446A8-9EFD-4290-82DA-B0EA7566C0F5}"/>
    <dgm:cxn modelId="{E3B1E3E9-8250-4C89-B126-68763A71CA1D}" type="presOf" srcId="{9C8FDF07-A1DF-4EC6-A514-22E0CC47F4E8}" destId="{A1CC0B3D-5EDE-44B1-AAC1-94EEF4AA9084}" srcOrd="1" destOrd="0" presId="urn:microsoft.com/office/officeart/2005/8/layout/cycle4"/>
    <dgm:cxn modelId="{3D6981A0-A2D6-404F-9B52-03AFADC4E376}" type="presOf" srcId="{C1D7E662-C988-4DD7-B85C-6965E8A4C4BA}" destId="{4CEA4726-0C0D-4FA6-AA5D-4311D516B159}" srcOrd="1" destOrd="0" presId="urn:microsoft.com/office/officeart/2005/8/layout/cycle4"/>
    <dgm:cxn modelId="{3C569AED-51C8-4220-A842-0EBE51F44903}" type="presOf" srcId="{8C15C2AA-1053-4784-9B63-94D4511E94C4}" destId="{DFB31F1F-A887-4D8A-BB6E-23D972398107}" srcOrd="0" destOrd="0" presId="urn:microsoft.com/office/officeart/2005/8/layout/cycle4"/>
    <dgm:cxn modelId="{C3C94328-7E44-490D-8976-853EB255D2CD}" type="presOf" srcId="{43A2C7F1-2A37-4676-A493-A162F09D62F5}" destId="{AF913DFF-F125-4454-81A4-99FA3E50DBF1}" srcOrd="0" destOrd="0" presId="urn:microsoft.com/office/officeart/2005/8/layout/cycle4"/>
    <dgm:cxn modelId="{2E44670D-918E-4BDA-92E8-AE277117DA4C}" srcId="{8C15C2AA-1053-4784-9B63-94D4511E94C4}" destId="{43A2C7F1-2A37-4676-A493-A162F09D62F5}" srcOrd="1" destOrd="0" parTransId="{F89F78A5-E163-4B5F-BCE5-F307814B712E}" sibTransId="{A5FA353B-AE1A-405F-B95D-6803E0E103E6}"/>
    <dgm:cxn modelId="{6832C302-E520-4B4E-AC2B-22489BE82F35}" type="presOf" srcId="{2C0D740F-268C-4B86-A4C8-5367B9C2ACF1}" destId="{D3241E6C-0D0A-4EF0-931B-08CC2EFDC126}" srcOrd="0" destOrd="0" presId="urn:microsoft.com/office/officeart/2005/8/layout/cycle4"/>
    <dgm:cxn modelId="{1456BB49-E972-48BB-AEAA-DF44530FF139}" type="presOf" srcId="{0157D2ED-5B7F-4BC2-BF7F-87A39B558879}" destId="{D15FA6CA-2732-40F2-B976-865A24D61CFD}" srcOrd="1" destOrd="0" presId="urn:microsoft.com/office/officeart/2005/8/layout/cycle4"/>
    <dgm:cxn modelId="{59F5CF4C-0A65-4B68-91EE-EE98FD1AF641}" srcId="{00895166-3973-4768-929F-90B871D79B9E}" destId="{DF5F8A56-BC7D-4EEB-9284-0459EA5969D1}" srcOrd="0" destOrd="0" parTransId="{43D8ADA6-F2B6-4E6E-9FF2-28963D6FC2FC}" sibTransId="{F8F089B5-1814-456F-9F2F-6F10C7290782}"/>
    <dgm:cxn modelId="{E63E709C-13F0-4A49-84D9-EEEE799086F7}" srcId="{D5BE645F-995A-4449-9271-5E9BE4D24E52}" destId="{0157D2ED-5B7F-4BC2-BF7F-87A39B558879}" srcOrd="0" destOrd="0" parTransId="{E629C1B0-754D-40CB-BA64-6A39FC0CCEC3}" sibTransId="{7CAC9560-F532-4000-9E15-796C04090BCF}"/>
    <dgm:cxn modelId="{B48EC72A-C304-43AD-89B9-CF22DF9F1725}" type="presOf" srcId="{C1D7E662-C988-4DD7-B85C-6965E8A4C4BA}" destId="{0CE2FEF5-CB93-4681-8E33-D1EE61248619}" srcOrd="0" destOrd="0" presId="urn:microsoft.com/office/officeart/2005/8/layout/cycle4"/>
    <dgm:cxn modelId="{110A3837-E185-4DF6-BC0E-7F58E3C720F0}" type="presOf" srcId="{0157D2ED-5B7F-4BC2-BF7F-87A39B558879}" destId="{300EA2A8-F908-4CC9-9726-56A56ED03860}" srcOrd="0" destOrd="0" presId="urn:microsoft.com/office/officeart/2005/8/layout/cycle4"/>
    <dgm:cxn modelId="{C61D8A84-5A7B-4AC3-B64F-EF650B188606}" srcId="{8C15C2AA-1053-4784-9B63-94D4511E94C4}" destId="{00895166-3973-4768-929F-90B871D79B9E}" srcOrd="0" destOrd="0" parTransId="{5AAF2DE5-CD83-452B-AA68-D270073B7DA2}" sibTransId="{E0E9FA52-7CEA-462C-86A8-8E55AF645D5B}"/>
    <dgm:cxn modelId="{C2D85AA7-D8A3-43BC-A0C1-5E110576F498}" type="presOf" srcId="{DF5F8A56-BC7D-4EEB-9284-0459EA5969D1}" destId="{3C76775C-6EAD-42BC-A2E3-97AE90098A99}" srcOrd="1" destOrd="0" presId="urn:microsoft.com/office/officeart/2005/8/layout/cycle4"/>
    <dgm:cxn modelId="{3978761B-4C89-49ED-A858-CE5BCACFC0C0}" type="presOf" srcId="{9C8FDF07-A1DF-4EC6-A514-22E0CC47F4E8}" destId="{92145F39-EFDF-47A7-87F4-C71CFA5D97E2}" srcOrd="0" destOrd="0" presId="urn:microsoft.com/office/officeart/2005/8/layout/cycle4"/>
    <dgm:cxn modelId="{F0079217-A29F-42E2-9BB7-9860853CD5DD}" type="presOf" srcId="{00895166-3973-4768-929F-90B871D79B9E}" destId="{F553D1B3-04B6-4DDD-A3C5-B602F010DF43}" srcOrd="0" destOrd="0" presId="urn:microsoft.com/office/officeart/2005/8/layout/cycle4"/>
    <dgm:cxn modelId="{592FC632-3922-47A7-8375-1F7A2BD3B5EF}" srcId="{8C15C2AA-1053-4784-9B63-94D4511E94C4}" destId="{2C0D740F-268C-4B86-A4C8-5367B9C2ACF1}" srcOrd="2" destOrd="0" parTransId="{1635FF4E-C899-4E01-BA99-090BED56FA16}" sibTransId="{A16EF2D8-1A69-4689-89D6-C496005FB8F4}"/>
    <dgm:cxn modelId="{043F9447-DA1D-47F0-842D-93A2CF50B1FC}" srcId="{2C0D740F-268C-4B86-A4C8-5367B9C2ACF1}" destId="{9C8FDF07-A1DF-4EC6-A514-22E0CC47F4E8}" srcOrd="0" destOrd="0" parTransId="{48C3BE61-1887-435B-98D3-C56CB6C5E082}" sibTransId="{3A24ACD6-4F3B-47C1-833C-625A9CF02677}"/>
    <dgm:cxn modelId="{CD7886B0-FE97-4B19-8053-FD9BBE770577}" type="presOf" srcId="{D5BE645F-995A-4449-9271-5E9BE4D24E52}" destId="{59B9840D-9C83-4F9B-9ECF-ACAC288FEFC8}" srcOrd="0" destOrd="0" presId="urn:microsoft.com/office/officeart/2005/8/layout/cycle4"/>
    <dgm:cxn modelId="{A59B13B0-7F60-4752-9D9C-A8433FFB5919}" srcId="{43A2C7F1-2A37-4676-A493-A162F09D62F5}" destId="{C1D7E662-C988-4DD7-B85C-6965E8A4C4BA}" srcOrd="0" destOrd="0" parTransId="{683FDEA3-92FC-4BA9-80F0-90C9E841D5DF}" sibTransId="{F8A0F808-9F11-4B04-AB1F-91446DD3A9D8}"/>
    <dgm:cxn modelId="{D049F2AB-6002-4910-9843-5E85FA2486B8}" type="presParOf" srcId="{DFB31F1F-A887-4D8A-BB6E-23D972398107}" destId="{083B3DC9-17C6-4F98-8B42-5603847E23A8}" srcOrd="0" destOrd="0" presId="urn:microsoft.com/office/officeart/2005/8/layout/cycle4"/>
    <dgm:cxn modelId="{C4F1B047-55B1-40E7-BC25-5E73E3A8895B}" type="presParOf" srcId="{083B3DC9-17C6-4F98-8B42-5603847E23A8}" destId="{EBDF0E64-94EB-42C2-AD82-7A394198D1FF}" srcOrd="0" destOrd="0" presId="urn:microsoft.com/office/officeart/2005/8/layout/cycle4"/>
    <dgm:cxn modelId="{D706A346-6A09-4BDA-9162-469233FF3F56}" type="presParOf" srcId="{EBDF0E64-94EB-42C2-AD82-7A394198D1FF}" destId="{905ABCC8-7C76-48BC-AB18-0CA7B09C3019}" srcOrd="0" destOrd="0" presId="urn:microsoft.com/office/officeart/2005/8/layout/cycle4"/>
    <dgm:cxn modelId="{79493664-D740-4BAF-A094-F8AA795B5A77}" type="presParOf" srcId="{EBDF0E64-94EB-42C2-AD82-7A394198D1FF}" destId="{3C76775C-6EAD-42BC-A2E3-97AE90098A99}" srcOrd="1" destOrd="0" presId="urn:microsoft.com/office/officeart/2005/8/layout/cycle4"/>
    <dgm:cxn modelId="{55DBD109-1093-4427-B28F-31E87B3125A4}" type="presParOf" srcId="{083B3DC9-17C6-4F98-8B42-5603847E23A8}" destId="{A104737D-D027-4AC6-AF45-00AFF52E119B}" srcOrd="1" destOrd="0" presId="urn:microsoft.com/office/officeart/2005/8/layout/cycle4"/>
    <dgm:cxn modelId="{F892A0DC-9AE9-4A93-A9C4-43C7694E0840}" type="presParOf" srcId="{A104737D-D027-4AC6-AF45-00AFF52E119B}" destId="{0CE2FEF5-CB93-4681-8E33-D1EE61248619}" srcOrd="0" destOrd="0" presId="urn:microsoft.com/office/officeart/2005/8/layout/cycle4"/>
    <dgm:cxn modelId="{1572E4A8-9798-44EB-BCDB-C35AD14C4AC6}" type="presParOf" srcId="{A104737D-D027-4AC6-AF45-00AFF52E119B}" destId="{4CEA4726-0C0D-4FA6-AA5D-4311D516B159}" srcOrd="1" destOrd="0" presId="urn:microsoft.com/office/officeart/2005/8/layout/cycle4"/>
    <dgm:cxn modelId="{8970F9D7-2EA4-4DC3-A015-2038B58A4D92}" type="presParOf" srcId="{083B3DC9-17C6-4F98-8B42-5603847E23A8}" destId="{1501DB79-6B18-4DF0-A1BC-C0A055C34CDD}" srcOrd="2" destOrd="0" presId="urn:microsoft.com/office/officeart/2005/8/layout/cycle4"/>
    <dgm:cxn modelId="{88C9849E-6B18-4E84-BE76-3CF6AB311C2C}" type="presParOf" srcId="{1501DB79-6B18-4DF0-A1BC-C0A055C34CDD}" destId="{92145F39-EFDF-47A7-87F4-C71CFA5D97E2}" srcOrd="0" destOrd="0" presId="urn:microsoft.com/office/officeart/2005/8/layout/cycle4"/>
    <dgm:cxn modelId="{B65B6442-67DD-4952-ADA6-5DDA1825839E}" type="presParOf" srcId="{1501DB79-6B18-4DF0-A1BC-C0A055C34CDD}" destId="{A1CC0B3D-5EDE-44B1-AAC1-94EEF4AA9084}" srcOrd="1" destOrd="0" presId="urn:microsoft.com/office/officeart/2005/8/layout/cycle4"/>
    <dgm:cxn modelId="{A7C4CE68-76BA-461E-AB97-34EB1FAEE6C0}" type="presParOf" srcId="{083B3DC9-17C6-4F98-8B42-5603847E23A8}" destId="{93A4F790-6A97-4C6D-B9EF-9FE35D396709}" srcOrd="3" destOrd="0" presId="urn:microsoft.com/office/officeart/2005/8/layout/cycle4"/>
    <dgm:cxn modelId="{BC941A45-7020-476B-8A2A-17EACAB03C17}" type="presParOf" srcId="{93A4F790-6A97-4C6D-B9EF-9FE35D396709}" destId="{300EA2A8-F908-4CC9-9726-56A56ED03860}" srcOrd="0" destOrd="0" presId="urn:microsoft.com/office/officeart/2005/8/layout/cycle4"/>
    <dgm:cxn modelId="{3A2C89D4-1A5A-4963-A8A2-3ED55FD8884C}" type="presParOf" srcId="{93A4F790-6A97-4C6D-B9EF-9FE35D396709}" destId="{D15FA6CA-2732-40F2-B976-865A24D61CFD}" srcOrd="1" destOrd="0" presId="urn:microsoft.com/office/officeart/2005/8/layout/cycle4"/>
    <dgm:cxn modelId="{2809E0B4-42AC-42C4-8DB9-4B7CA885F306}" type="presParOf" srcId="{083B3DC9-17C6-4F98-8B42-5603847E23A8}" destId="{86226DD9-0837-4AFF-9509-DEEA7A1A6459}" srcOrd="4" destOrd="0" presId="urn:microsoft.com/office/officeart/2005/8/layout/cycle4"/>
    <dgm:cxn modelId="{5554F89F-C907-4204-AC4F-C3E4AF1AB8EA}" type="presParOf" srcId="{DFB31F1F-A887-4D8A-BB6E-23D972398107}" destId="{8E1453A8-14AD-4437-90A8-963162FA27FE}" srcOrd="1" destOrd="0" presId="urn:microsoft.com/office/officeart/2005/8/layout/cycle4"/>
    <dgm:cxn modelId="{9352B221-B324-43BF-A21A-C8E9EA069F3E}" type="presParOf" srcId="{8E1453A8-14AD-4437-90A8-963162FA27FE}" destId="{F553D1B3-04B6-4DDD-A3C5-B602F010DF43}" srcOrd="0" destOrd="0" presId="urn:microsoft.com/office/officeart/2005/8/layout/cycle4"/>
    <dgm:cxn modelId="{3C8918AF-5E67-43FC-8B5B-D598BE9E4289}" type="presParOf" srcId="{8E1453A8-14AD-4437-90A8-963162FA27FE}" destId="{AF913DFF-F125-4454-81A4-99FA3E50DBF1}" srcOrd="1" destOrd="0" presId="urn:microsoft.com/office/officeart/2005/8/layout/cycle4"/>
    <dgm:cxn modelId="{D4B85958-E235-4F15-9701-D1EE79E5F986}" type="presParOf" srcId="{8E1453A8-14AD-4437-90A8-963162FA27FE}" destId="{D3241E6C-0D0A-4EF0-931B-08CC2EFDC126}" srcOrd="2" destOrd="0" presId="urn:microsoft.com/office/officeart/2005/8/layout/cycle4"/>
    <dgm:cxn modelId="{B8BADB66-812F-4C29-B126-85DA2B5FABDB}" type="presParOf" srcId="{8E1453A8-14AD-4437-90A8-963162FA27FE}" destId="{59B9840D-9C83-4F9B-9ECF-ACAC288FEFC8}" srcOrd="3" destOrd="0" presId="urn:microsoft.com/office/officeart/2005/8/layout/cycle4"/>
    <dgm:cxn modelId="{97716289-CD7C-4A0C-AFB3-A82B79494E71}" type="presParOf" srcId="{8E1453A8-14AD-4437-90A8-963162FA27FE}" destId="{C2D49AF8-3D6F-46C2-853D-6836EABB976B}" srcOrd="4" destOrd="0" presId="urn:microsoft.com/office/officeart/2005/8/layout/cycle4"/>
    <dgm:cxn modelId="{5BD2558E-ED08-4FE0-8F7F-C46C945F91C8}" type="presParOf" srcId="{DFB31F1F-A887-4D8A-BB6E-23D972398107}" destId="{CAD4405B-1893-46C0-AB98-BC5DB8C1C5B6}" srcOrd="2" destOrd="0" presId="urn:microsoft.com/office/officeart/2005/8/layout/cycle4"/>
    <dgm:cxn modelId="{B314CC77-26B3-4E34-9F37-57A95ED6A9C5}" type="presParOf" srcId="{DFB31F1F-A887-4D8A-BB6E-23D972398107}" destId="{C2777F8E-5A29-4CB2-9EC6-86B753B5190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75AEA0-2228-4360-BD85-042F9E2588EF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B266BA-B18A-4EA1-BF8E-174B0C1AC3F0}">
      <dgm:prSet phldrT="[Текст]" custT="1"/>
      <dgm:spPr>
        <a:solidFill>
          <a:schemeClr val="bg2">
            <a:lumMod val="50000"/>
            <a:alpha val="50000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ВРЕМЕННАЯ ЗАНЯТОСТЬ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7627F49-BC87-4E66-A3CD-11A3B1788C0F}" type="parTrans" cxnId="{415C6D5A-B199-4D8B-BDFA-81E72C014870}">
      <dgm:prSet/>
      <dgm:spPr/>
      <dgm:t>
        <a:bodyPr/>
        <a:lstStyle/>
        <a:p>
          <a:endParaRPr lang="ru-RU"/>
        </a:p>
      </dgm:t>
    </dgm:pt>
    <dgm:pt modelId="{CE797AF1-FA41-457F-9A97-255299CB5A12}" type="sibTrans" cxnId="{415C6D5A-B199-4D8B-BDFA-81E72C014870}">
      <dgm:prSet/>
      <dgm:spPr/>
      <dgm:t>
        <a:bodyPr/>
        <a:lstStyle/>
        <a:p>
          <a:endParaRPr lang="ru-RU"/>
        </a:p>
      </dgm:t>
    </dgm:pt>
    <dgm:pt modelId="{A1AFC43D-F423-4EEC-A072-8391895C1ACF}">
      <dgm:prSet phldrT="[Текст]" custT="1"/>
      <dgm:spPr>
        <a:solidFill>
          <a:schemeClr val="accent3">
            <a:lumMod val="75000"/>
            <a:alpha val="49804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latin typeface="Arial Black" pitchFamily="34" charset="0"/>
            </a:rPr>
            <a:t>Повышение гибкости с/х рынка труда и функционирования его инфраструктуры</a:t>
          </a:r>
          <a:endParaRPr lang="ru-RU" sz="1600" dirty="0">
            <a:latin typeface="Arial Black" pitchFamily="34" charset="0"/>
          </a:endParaRPr>
        </a:p>
      </dgm:t>
    </dgm:pt>
    <dgm:pt modelId="{5E9EB3B9-73A4-4B18-844C-8AACC30E4C92}" type="parTrans" cxnId="{FF841DAF-2485-4363-AADE-14490163238B}">
      <dgm:prSet/>
      <dgm:spPr/>
      <dgm:t>
        <a:bodyPr/>
        <a:lstStyle/>
        <a:p>
          <a:endParaRPr lang="ru-RU"/>
        </a:p>
      </dgm:t>
    </dgm:pt>
    <dgm:pt modelId="{B9A5B20A-B87B-406D-91B7-039ADD137D59}" type="sibTrans" cxnId="{FF841DAF-2485-4363-AADE-14490163238B}">
      <dgm:prSet/>
      <dgm:spPr/>
      <dgm:t>
        <a:bodyPr/>
        <a:lstStyle/>
        <a:p>
          <a:endParaRPr lang="ru-RU"/>
        </a:p>
      </dgm:t>
    </dgm:pt>
    <dgm:pt modelId="{FDFACD38-7C84-4A34-BA21-D09B90F2C5FE}">
      <dgm:prSet phldrT="[Текст]" custT="1"/>
      <dgm:spPr>
        <a:solidFill>
          <a:srgbClr val="00B050">
            <a:alpha val="50000"/>
          </a:srgb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latin typeface="Arial Black" pitchFamily="34" charset="0"/>
            </a:rPr>
            <a:t>Смягчение сезонности </a:t>
          </a:r>
        </a:p>
        <a:p>
          <a:r>
            <a:rPr lang="ru-RU" sz="1600" dirty="0" smtClean="0">
              <a:latin typeface="Arial Black" pitchFamily="34" charset="0"/>
            </a:rPr>
            <a:t>с/х производства  </a:t>
          </a:r>
          <a:endParaRPr lang="ru-RU" sz="1600" dirty="0">
            <a:latin typeface="Arial Black" pitchFamily="34" charset="0"/>
          </a:endParaRPr>
        </a:p>
      </dgm:t>
    </dgm:pt>
    <dgm:pt modelId="{5B5B65A7-E927-408B-ACE5-E6B4C694D058}" type="parTrans" cxnId="{DFFFF57C-2A70-44CE-A90E-6CF96BB1EBA6}">
      <dgm:prSet/>
      <dgm:spPr/>
      <dgm:t>
        <a:bodyPr/>
        <a:lstStyle/>
        <a:p>
          <a:endParaRPr lang="ru-RU"/>
        </a:p>
      </dgm:t>
    </dgm:pt>
    <dgm:pt modelId="{74874FC3-4EB6-4992-A38B-AB1EB5E08BD6}" type="sibTrans" cxnId="{DFFFF57C-2A70-44CE-A90E-6CF96BB1EBA6}">
      <dgm:prSet/>
      <dgm:spPr/>
      <dgm:t>
        <a:bodyPr/>
        <a:lstStyle/>
        <a:p>
          <a:endParaRPr lang="ru-RU"/>
        </a:p>
      </dgm:t>
    </dgm:pt>
    <dgm:pt modelId="{DE799B67-2917-4948-8571-50CEC3DC647D}">
      <dgm:prSet phldrT="[Текст]" custT="1"/>
      <dgm:spPr>
        <a:solidFill>
          <a:schemeClr val="bg1">
            <a:alpha val="50000"/>
          </a:schemeClr>
        </a:solidFill>
        <a:ln>
          <a:solidFill>
            <a:srgbClr val="002060"/>
          </a:solidFill>
        </a:ln>
      </dgm:spPr>
      <dgm:t>
        <a:bodyPr/>
        <a:lstStyle/>
        <a:p>
          <a:endParaRPr lang="ru-RU" sz="1600" dirty="0">
            <a:latin typeface="Arial Black" pitchFamily="34" charset="0"/>
          </a:endParaRPr>
        </a:p>
      </dgm:t>
    </dgm:pt>
    <dgm:pt modelId="{E7D13298-39BE-4411-82C6-5CA76F71388D}" type="parTrans" cxnId="{50E89B29-838B-464F-B15E-142D0980AE21}">
      <dgm:prSet/>
      <dgm:spPr/>
      <dgm:t>
        <a:bodyPr/>
        <a:lstStyle/>
        <a:p>
          <a:endParaRPr lang="ru-RU"/>
        </a:p>
      </dgm:t>
    </dgm:pt>
    <dgm:pt modelId="{E6572182-5BA4-4190-857D-367A9E0864CB}" type="sibTrans" cxnId="{50E89B29-838B-464F-B15E-142D0980AE21}">
      <dgm:prSet/>
      <dgm:spPr/>
      <dgm:t>
        <a:bodyPr/>
        <a:lstStyle/>
        <a:p>
          <a:endParaRPr lang="ru-RU"/>
        </a:p>
      </dgm:t>
    </dgm:pt>
    <dgm:pt modelId="{03D5974C-8766-4D9E-B57D-7F1331FDED02}" type="pres">
      <dgm:prSet presAssocID="{3A75AEA0-2228-4360-BD85-042F9E2588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C36423-60CA-47C3-9E84-0C21C6BA8D4F}" type="pres">
      <dgm:prSet presAssocID="{3A75AEA0-2228-4360-BD85-042F9E2588EF}" presName="radial" presStyleCnt="0">
        <dgm:presLayoutVars>
          <dgm:animLvl val="ctr"/>
        </dgm:presLayoutVars>
      </dgm:prSet>
      <dgm:spPr/>
    </dgm:pt>
    <dgm:pt modelId="{B2FDD382-60CB-4C81-A667-A52A164D82B9}" type="pres">
      <dgm:prSet presAssocID="{12B266BA-B18A-4EA1-BF8E-174B0C1AC3F0}" presName="centerShape" presStyleLbl="vennNode1" presStyleIdx="0" presStyleCnt="4"/>
      <dgm:spPr/>
      <dgm:t>
        <a:bodyPr/>
        <a:lstStyle/>
        <a:p>
          <a:endParaRPr lang="ru-RU"/>
        </a:p>
      </dgm:t>
    </dgm:pt>
    <dgm:pt modelId="{7DE95F48-E5A8-4145-80E0-CFECA63DD698}" type="pres">
      <dgm:prSet presAssocID="{A1AFC43D-F423-4EEC-A072-8391895C1ACF}" presName="node" presStyleLbl="vennNode1" presStyleIdx="1" presStyleCnt="4" custScaleX="197287" custRadScaleRad="108633" custRadScaleInc="98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58C24-7E07-4596-8F18-FB47E80C1252}" type="pres">
      <dgm:prSet presAssocID="{FDFACD38-7C84-4A34-BA21-D09B90F2C5FE}" presName="node" presStyleLbl="vennNode1" presStyleIdx="2" presStyleCnt="4" custScaleX="189040" custRadScaleRad="93741" custRadScaleInc="97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EEF06-822C-4B72-BEF0-4B107560604C}" type="pres">
      <dgm:prSet presAssocID="{DE799B67-2917-4948-8571-50CEC3DC647D}" presName="node" presStyleLbl="vennNode1" presStyleIdx="3" presStyleCnt="4" custScaleX="123691" custScaleY="105933" custRadScaleRad="103260" custRadScaleInc="101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5C6D5A-B199-4D8B-BDFA-81E72C014870}" srcId="{3A75AEA0-2228-4360-BD85-042F9E2588EF}" destId="{12B266BA-B18A-4EA1-BF8E-174B0C1AC3F0}" srcOrd="0" destOrd="0" parTransId="{27627F49-BC87-4E66-A3CD-11A3B1788C0F}" sibTransId="{CE797AF1-FA41-457F-9A97-255299CB5A12}"/>
    <dgm:cxn modelId="{F2FB25DC-56B9-4DEB-A085-BBF77921D477}" type="presOf" srcId="{12B266BA-B18A-4EA1-BF8E-174B0C1AC3F0}" destId="{B2FDD382-60CB-4C81-A667-A52A164D82B9}" srcOrd="0" destOrd="0" presId="urn:microsoft.com/office/officeart/2005/8/layout/radial3"/>
    <dgm:cxn modelId="{10AED14A-6575-4266-9418-497B408BAC35}" type="presOf" srcId="{DE799B67-2917-4948-8571-50CEC3DC647D}" destId="{912EEF06-822C-4B72-BEF0-4B107560604C}" srcOrd="0" destOrd="0" presId="urn:microsoft.com/office/officeart/2005/8/layout/radial3"/>
    <dgm:cxn modelId="{D08CF034-21F9-409C-9170-6C29304A6FCF}" type="presOf" srcId="{A1AFC43D-F423-4EEC-A072-8391895C1ACF}" destId="{7DE95F48-E5A8-4145-80E0-CFECA63DD698}" srcOrd="0" destOrd="0" presId="urn:microsoft.com/office/officeart/2005/8/layout/radial3"/>
    <dgm:cxn modelId="{8DE9EEBF-A90A-4EFB-A324-212E95F623C4}" type="presOf" srcId="{3A75AEA0-2228-4360-BD85-042F9E2588EF}" destId="{03D5974C-8766-4D9E-B57D-7F1331FDED02}" srcOrd="0" destOrd="0" presId="urn:microsoft.com/office/officeart/2005/8/layout/radial3"/>
    <dgm:cxn modelId="{DFFFF57C-2A70-44CE-A90E-6CF96BB1EBA6}" srcId="{12B266BA-B18A-4EA1-BF8E-174B0C1AC3F0}" destId="{FDFACD38-7C84-4A34-BA21-D09B90F2C5FE}" srcOrd="1" destOrd="0" parTransId="{5B5B65A7-E927-408B-ACE5-E6B4C694D058}" sibTransId="{74874FC3-4EB6-4992-A38B-AB1EB5E08BD6}"/>
    <dgm:cxn modelId="{BCB3FCB3-1F64-4897-902C-5BAFF363E795}" type="presOf" srcId="{FDFACD38-7C84-4A34-BA21-D09B90F2C5FE}" destId="{67F58C24-7E07-4596-8F18-FB47E80C1252}" srcOrd="0" destOrd="0" presId="urn:microsoft.com/office/officeart/2005/8/layout/radial3"/>
    <dgm:cxn modelId="{FF841DAF-2485-4363-AADE-14490163238B}" srcId="{12B266BA-B18A-4EA1-BF8E-174B0C1AC3F0}" destId="{A1AFC43D-F423-4EEC-A072-8391895C1ACF}" srcOrd="0" destOrd="0" parTransId="{5E9EB3B9-73A4-4B18-844C-8AACC30E4C92}" sibTransId="{B9A5B20A-B87B-406D-91B7-039ADD137D59}"/>
    <dgm:cxn modelId="{50E89B29-838B-464F-B15E-142D0980AE21}" srcId="{12B266BA-B18A-4EA1-BF8E-174B0C1AC3F0}" destId="{DE799B67-2917-4948-8571-50CEC3DC647D}" srcOrd="2" destOrd="0" parTransId="{E7D13298-39BE-4411-82C6-5CA76F71388D}" sibTransId="{E6572182-5BA4-4190-857D-367A9E0864CB}"/>
    <dgm:cxn modelId="{37CD42AE-8BA2-4BCB-862E-2A890CF3C180}" type="presParOf" srcId="{03D5974C-8766-4D9E-B57D-7F1331FDED02}" destId="{A2C36423-60CA-47C3-9E84-0C21C6BA8D4F}" srcOrd="0" destOrd="0" presId="urn:microsoft.com/office/officeart/2005/8/layout/radial3"/>
    <dgm:cxn modelId="{7139199A-EEC3-469B-AC37-D561E3AB0DE2}" type="presParOf" srcId="{A2C36423-60CA-47C3-9E84-0C21C6BA8D4F}" destId="{B2FDD382-60CB-4C81-A667-A52A164D82B9}" srcOrd="0" destOrd="0" presId="urn:microsoft.com/office/officeart/2005/8/layout/radial3"/>
    <dgm:cxn modelId="{E0FD8E52-1BCE-44D7-AA08-70A75F08D085}" type="presParOf" srcId="{A2C36423-60CA-47C3-9E84-0C21C6BA8D4F}" destId="{7DE95F48-E5A8-4145-80E0-CFECA63DD698}" srcOrd="1" destOrd="0" presId="urn:microsoft.com/office/officeart/2005/8/layout/radial3"/>
    <dgm:cxn modelId="{9610F2ED-007D-4021-A958-9F79E1F42628}" type="presParOf" srcId="{A2C36423-60CA-47C3-9E84-0C21C6BA8D4F}" destId="{67F58C24-7E07-4596-8F18-FB47E80C1252}" srcOrd="2" destOrd="0" presId="urn:microsoft.com/office/officeart/2005/8/layout/radial3"/>
    <dgm:cxn modelId="{88AD78BA-571F-431C-9CD1-2C357B1538CB}" type="presParOf" srcId="{A2C36423-60CA-47C3-9E84-0C21C6BA8D4F}" destId="{912EEF06-822C-4B72-BEF0-4B107560604C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45F39-EFDF-47A7-87F4-C71CFA5D97E2}">
      <dsp:nvSpPr>
        <dsp:cNvPr id="0" name=""/>
        <dsp:cNvSpPr/>
      </dsp:nvSpPr>
      <dsp:spPr>
        <a:xfrm>
          <a:off x="5147419" y="3133788"/>
          <a:ext cx="2276604" cy="1474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?</a:t>
          </a:r>
          <a:endParaRPr lang="ru-RU" sz="4500" kern="1200" dirty="0"/>
        </a:p>
      </dsp:txBody>
      <dsp:txXfrm>
        <a:off x="5862796" y="3534864"/>
        <a:ext cx="1528833" cy="1041252"/>
      </dsp:txXfrm>
    </dsp:sp>
    <dsp:sp modelId="{300EA2A8-F908-4CC9-9726-56A56ED03860}">
      <dsp:nvSpPr>
        <dsp:cNvPr id="0" name=""/>
        <dsp:cNvSpPr/>
      </dsp:nvSpPr>
      <dsp:spPr>
        <a:xfrm>
          <a:off x="1432959" y="3133788"/>
          <a:ext cx="2276604" cy="1474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?</a:t>
          </a:r>
          <a:endParaRPr lang="ru-RU" sz="4500" kern="1200" dirty="0"/>
        </a:p>
      </dsp:txBody>
      <dsp:txXfrm>
        <a:off x="1465354" y="3534864"/>
        <a:ext cx="1528833" cy="1041252"/>
      </dsp:txXfrm>
    </dsp:sp>
    <dsp:sp modelId="{0CE2FEF5-CB93-4681-8E33-D1EE61248619}">
      <dsp:nvSpPr>
        <dsp:cNvPr id="0" name=""/>
        <dsp:cNvSpPr/>
      </dsp:nvSpPr>
      <dsp:spPr>
        <a:xfrm>
          <a:off x="5147419" y="0"/>
          <a:ext cx="2276604" cy="1474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?</a:t>
          </a:r>
          <a:endParaRPr lang="ru-RU" sz="4500" kern="1200" dirty="0"/>
        </a:p>
      </dsp:txBody>
      <dsp:txXfrm>
        <a:off x="5862796" y="32395"/>
        <a:ext cx="1528833" cy="1041252"/>
      </dsp:txXfrm>
    </dsp:sp>
    <dsp:sp modelId="{905ABCC8-7C76-48BC-AB18-0CA7B09C3019}">
      <dsp:nvSpPr>
        <dsp:cNvPr id="0" name=""/>
        <dsp:cNvSpPr/>
      </dsp:nvSpPr>
      <dsp:spPr>
        <a:xfrm>
          <a:off x="1432959" y="0"/>
          <a:ext cx="2276604" cy="1474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500" kern="1200" dirty="0" smtClean="0"/>
            <a:t>?</a:t>
          </a:r>
          <a:endParaRPr lang="ru-RU" sz="4500" kern="1200" dirty="0"/>
        </a:p>
      </dsp:txBody>
      <dsp:txXfrm>
        <a:off x="1465354" y="32395"/>
        <a:ext cx="1528833" cy="1041252"/>
      </dsp:txXfrm>
    </dsp:sp>
    <dsp:sp modelId="{F553D1B3-04B6-4DDD-A3C5-B602F010DF43}">
      <dsp:nvSpPr>
        <dsp:cNvPr id="0" name=""/>
        <dsp:cNvSpPr/>
      </dsp:nvSpPr>
      <dsp:spPr>
        <a:xfrm>
          <a:off x="2386921" y="262685"/>
          <a:ext cx="1995485" cy="1995485"/>
        </a:xfrm>
        <a:prstGeom prst="pieWedg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Бюджетные организации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971385" y="847149"/>
        <a:ext cx="1411021" cy="1411021"/>
      </dsp:txXfrm>
    </dsp:sp>
    <dsp:sp modelId="{AF913DFF-F125-4454-81A4-99FA3E50DBF1}">
      <dsp:nvSpPr>
        <dsp:cNvPr id="0" name=""/>
        <dsp:cNvSpPr/>
      </dsp:nvSpPr>
      <dsp:spPr>
        <a:xfrm rot="5400000">
          <a:off x="4474577" y="262685"/>
          <a:ext cx="1995485" cy="1995485"/>
        </a:xfrm>
        <a:prstGeom prst="pieWedg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2060"/>
              </a:solidFill>
              <a:latin typeface="Arial Black" pitchFamily="34" charset="0"/>
            </a:rPr>
            <a:t>АПК</a:t>
          </a:r>
          <a:endParaRPr lang="ru-RU" sz="2400" kern="1200" dirty="0">
            <a:solidFill>
              <a:srgbClr val="002060"/>
            </a:solidFill>
            <a:latin typeface="Arial Black" pitchFamily="34" charset="0"/>
          </a:endParaRPr>
        </a:p>
      </dsp:txBody>
      <dsp:txXfrm rot="-5400000">
        <a:off x="4474577" y="847149"/>
        <a:ext cx="1411021" cy="1411021"/>
      </dsp:txXfrm>
    </dsp:sp>
    <dsp:sp modelId="{D3241E6C-0D0A-4EF0-931B-08CC2EFDC126}">
      <dsp:nvSpPr>
        <dsp:cNvPr id="0" name=""/>
        <dsp:cNvSpPr/>
      </dsp:nvSpPr>
      <dsp:spPr>
        <a:xfrm rot="10800000">
          <a:off x="4536507" y="2376272"/>
          <a:ext cx="2016817" cy="1943623"/>
        </a:xfrm>
        <a:prstGeom prst="pieWedg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Ваша альтернатива направлений решения проблем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4536507" y="2376272"/>
        <a:ext cx="1426105" cy="1374349"/>
      </dsp:txXfrm>
    </dsp:sp>
    <dsp:sp modelId="{59B9840D-9C83-4F9B-9ECF-ACAC288FEFC8}">
      <dsp:nvSpPr>
        <dsp:cNvPr id="0" name=""/>
        <dsp:cNvSpPr/>
      </dsp:nvSpPr>
      <dsp:spPr>
        <a:xfrm rot="16200000">
          <a:off x="2386921" y="2350341"/>
          <a:ext cx="1995485" cy="1995485"/>
        </a:xfrm>
        <a:prstGeom prst="pieWedg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Финансовый сектор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2971385" y="2350341"/>
        <a:ext cx="1411021" cy="1411021"/>
      </dsp:txXfrm>
    </dsp:sp>
    <dsp:sp modelId="{CAD4405B-1893-46C0-AB98-BC5DB8C1C5B6}">
      <dsp:nvSpPr>
        <dsp:cNvPr id="0" name=""/>
        <dsp:cNvSpPr/>
      </dsp:nvSpPr>
      <dsp:spPr>
        <a:xfrm>
          <a:off x="7632848" y="1872211"/>
          <a:ext cx="688972" cy="599106"/>
        </a:xfrm>
        <a:prstGeom prst="circularArrow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777F8E-5A29-4CB2-9EC6-86B753B5190D}">
      <dsp:nvSpPr>
        <dsp:cNvPr id="0" name=""/>
        <dsp:cNvSpPr/>
      </dsp:nvSpPr>
      <dsp:spPr>
        <a:xfrm rot="10800000">
          <a:off x="7632848" y="2376267"/>
          <a:ext cx="688972" cy="599106"/>
        </a:xfrm>
        <a:prstGeom prst="circularArrow">
          <a:avLst/>
        </a:prstGeom>
        <a:solidFill>
          <a:schemeClr val="accent4">
            <a:lumMod val="20000"/>
            <a:lumOff val="80000"/>
          </a:schemeClr>
        </a:solidFill>
        <a:ln w="15875" cap="flat" cmpd="sng" algn="ctr">
          <a:solidFill>
            <a:schemeClr val="accent4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DD382-60CB-4C81-A667-A52A164D82B9}">
      <dsp:nvSpPr>
        <dsp:cNvPr id="0" name=""/>
        <dsp:cNvSpPr/>
      </dsp:nvSpPr>
      <dsp:spPr>
        <a:xfrm>
          <a:off x="2251897" y="1639598"/>
          <a:ext cx="3494286" cy="3494286"/>
        </a:xfrm>
        <a:prstGeom prst="ellipse">
          <a:avLst/>
        </a:prstGeom>
        <a:solidFill>
          <a:schemeClr val="bg2">
            <a:lumMod val="50000"/>
            <a:alpha val="50000"/>
          </a:schemeClr>
        </a:solidFill>
        <a:ln w="158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ВРЕМЕННАЯ ЗАНЯТОСТЬ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63623" y="2151324"/>
        <a:ext cx="2470834" cy="2470834"/>
      </dsp:txXfrm>
    </dsp:sp>
    <dsp:sp modelId="{7DE95F48-E5A8-4145-80E0-CFECA63DD698}">
      <dsp:nvSpPr>
        <dsp:cNvPr id="0" name=""/>
        <dsp:cNvSpPr/>
      </dsp:nvSpPr>
      <dsp:spPr>
        <a:xfrm>
          <a:off x="4456319" y="3672250"/>
          <a:ext cx="3446886" cy="1747143"/>
        </a:xfrm>
        <a:prstGeom prst="ellipse">
          <a:avLst/>
        </a:prstGeom>
        <a:solidFill>
          <a:schemeClr val="accent3">
            <a:lumMod val="75000"/>
            <a:alpha val="49804"/>
          </a:schemeClr>
        </a:solidFill>
        <a:ln w="158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itchFamily="34" charset="0"/>
            </a:rPr>
            <a:t>Повышение гибкости с/х рынка труда и функционирования его инфраструктуры</a:t>
          </a:r>
          <a:endParaRPr lang="ru-RU" sz="1600" kern="1200" dirty="0">
            <a:latin typeface="Arial Black" pitchFamily="34" charset="0"/>
          </a:endParaRPr>
        </a:p>
      </dsp:txBody>
      <dsp:txXfrm>
        <a:off x="4961104" y="3928113"/>
        <a:ext cx="2437316" cy="1235417"/>
      </dsp:txXfrm>
    </dsp:sp>
    <dsp:sp modelId="{67F58C24-7E07-4596-8F18-FB47E80C1252}">
      <dsp:nvSpPr>
        <dsp:cNvPr id="0" name=""/>
        <dsp:cNvSpPr/>
      </dsp:nvSpPr>
      <dsp:spPr>
        <a:xfrm>
          <a:off x="562297" y="3676789"/>
          <a:ext cx="3302799" cy="1747143"/>
        </a:xfrm>
        <a:prstGeom prst="ellipse">
          <a:avLst/>
        </a:prstGeom>
        <a:solidFill>
          <a:srgbClr val="00B050">
            <a:alpha val="50000"/>
          </a:srgbClr>
        </a:solidFill>
        <a:ln w="158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itchFamily="34" charset="0"/>
            </a:rPr>
            <a:t>Смягчение сезонности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Arial Black" pitchFamily="34" charset="0"/>
            </a:rPr>
            <a:t>с/х производства  </a:t>
          </a:r>
          <a:endParaRPr lang="ru-RU" sz="1600" kern="1200" dirty="0">
            <a:latin typeface="Arial Black" pitchFamily="34" charset="0"/>
          </a:endParaRPr>
        </a:p>
      </dsp:txBody>
      <dsp:txXfrm>
        <a:off x="1045981" y="3932652"/>
        <a:ext cx="2335431" cy="1235417"/>
      </dsp:txXfrm>
    </dsp:sp>
    <dsp:sp modelId="{912EEF06-822C-4B72-BEF0-4B107560604C}">
      <dsp:nvSpPr>
        <dsp:cNvPr id="0" name=""/>
        <dsp:cNvSpPr/>
      </dsp:nvSpPr>
      <dsp:spPr>
        <a:xfrm>
          <a:off x="2995834" y="115143"/>
          <a:ext cx="2161059" cy="1850801"/>
        </a:xfrm>
        <a:prstGeom prst="ellipse">
          <a:avLst/>
        </a:prstGeom>
        <a:solidFill>
          <a:schemeClr val="bg1">
            <a:alpha val="50000"/>
          </a:schemeClr>
        </a:solidFill>
        <a:ln w="1587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Arial Black" pitchFamily="34" charset="0"/>
          </a:endParaRPr>
        </a:p>
      </dsp:txBody>
      <dsp:txXfrm>
        <a:off x="3312314" y="386187"/>
        <a:ext cx="1528099" cy="1308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CC486-A0B5-4E9A-9E08-F4CF1C4F33EA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3B997-330E-4999-8754-0DA4BA74A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70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3B997-330E-4999-8754-0DA4BA74AD5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3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3B997-330E-4999-8754-0DA4BA74AD5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334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9A16F-19AA-42B4-A989-74FF56A4B429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1157-C9B2-4A28-916C-C01B41F00446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222F-D84A-4001-9471-70248806FD4C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56C20-47B8-4182-BABC-777A08ACDE92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19EF5-170F-4970-9EF1-38933E54B948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8693C-DD27-4B72-80B9-4AB5C1024585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6F69-5805-4AA4-A80B-5E688A36CBB6}" type="datetime1">
              <a:rPr lang="ru-RU" smtClean="0"/>
              <a:t>05.01.2012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97D9-3B39-4AB3-AB04-451297887BB7}" type="datetime1">
              <a:rPr lang="ru-RU" smtClean="0"/>
              <a:t>05.01.2012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3BCE-9F06-45F4-B969-C720BA3F2629}" type="datetime1">
              <a:rPr lang="ru-RU" smtClean="0"/>
              <a:t>05.01.2012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D8309-3FE9-4270-9F78-EA1DBCA84C8F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96776-72CD-46B2-86D0-FB337F01957D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E9D3F-62A6-47E1-B6A3-F1249E570839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568951" cy="6168287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Мультимедийная презентация 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Дисциплина Управление рынком труда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Тема: Политика занятости населения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Калиева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Г.А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преподаватель кафедры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 экономики и управления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                             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endParaRPr lang="ru-RU" sz="2000" b="0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19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6408712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13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) организацию международного сотрудничества в решении проблем занятости населения, включая решение вопросов, связанных с трудовой деятельностью граждан Республики Казахстан за границей и иностранцев на территории Республики Казахстан;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14) обеспечение участия представителей работодателей, работников и общественных организаций в разработке и реализации государственной политики занятости;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15) проведение финансовой, налоговой и инвестиционной политики, согласованной с политикой занятости, поддерживающей стимулирование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создания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Статья 7. Местные исполнительные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органы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Местные исполнительные органы обеспечивают реализацию политики занятости населения путем:</a:t>
            </a: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1) разработки региональных программ в соответствии с государственной политикой занятости;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2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) ежегодного определения целевых групп, проживающих на территории соответствующих административно-территориальных единиц, и социальных мер по их защите;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3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) поддержки создания дополнительных рабочих мест через развитие индивидуального предпринимательства, малого и среднего бизнеса;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4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) оказания социальной защиты безработным;</a:t>
            </a:r>
            <a:b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5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) организации общественных работ;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44008" y="6309320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10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327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3888432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Статья 14. Государственная социальная защита от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безработицы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Государством оказывается следующая социальная защита от безработицы: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1) содействие в трудоустройстве;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2) профессиональная подготовка, повышение квалификации, переподготовка и организация общественных работ для безработных;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3) оплата труда безработных, занятых на общественных работах;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4) оказание государственной адресной социальной помощи безработным из числа малообеспеченных граждан в соответствии с законодательными актам.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11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25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5976664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НАПРАВЛЕНИЯ ГОСУДАРСТВЕННОЙ ПОЛИТИКИ: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1. МИГРАЦИОННАЯ ПОЛИТИКА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направлена на решение задач: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регулирование внутренней трудовой миграции;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трудоустройство граждан сельской местности с переездом в другую местность по вахтовому методу работы, а также на сезонные работы в других регионах;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регулирование внешней трудовой миграции, в том числе через привлечение рабочей силы в соответствие с потребностями  рынка труда области;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информирование населения отдаленных сельских пунктов о возможности трудоустройства.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 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 Для этого предполагается: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Сформировать банк данных  предприятий в разрезе районов области;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Целенаправленный поиски работодателей, нуждающихся в молодых специалистах и готовых предоставить льготные условия для переезда в сельскую область.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Заключить договоры с работодателями о подборе кадров из сельской местности и других регионов.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Сформировать межтерриториальные банки данных вакансий в центрах занятости населения области.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Разработать рекомендации по формированию и эффективному использованию межтерриториальных баз данных.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12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980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5832648"/>
          </a:xfrm>
        </p:spPr>
        <p:txBody>
          <a:bodyPr/>
          <a:lstStyle/>
          <a:p>
            <a:pPr marL="0" indent="0" algn="l">
              <a:buNone/>
            </a:pP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ОСНОВНЫЕ ЗАДАЧИ ПОЛИТИКИ ЗАНЯТОСТИ В СЕЛЬСКИХ РЕГИОНАХ (продолжение)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повышение эффективности управления миграционными процессами, нормативно-правовое регулирование равномерного распределения миграционных потоков по сельским территориям, создание правовых условий для привлечения высококвалифицированных специалистов и рабочих кадров в АПК.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2. ДЕМОГРАФИЧЕСКАЯ ПОЛИТИКА: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направлена на изменение образа жизни сельского населения, проведение целенаправленной системной государственной семейной политики, ориентированной на укрепление  сельской семьи, повышения ценности рождения и воспитания детей по мере роста уровня жизни и дохода сельского населения.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3. ПРОФОРИЕНТАЦИОННАЯ РАБОТА: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встречи </a:t>
            </a:r>
            <a:r>
              <a:rPr lang="ru-RU" sz="1600" b="0" dirty="0" err="1" smtClean="0">
                <a:solidFill>
                  <a:srgbClr val="002060"/>
                </a:solidFill>
                <a:latin typeface="Arial Black" pitchFamily="34" charset="0"/>
              </a:rPr>
              <a:t>предвыпускных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 и выпускных классов с представителями университетов регионов, ярмарки вакансий по регионам, участие  компетентных СМИ в работе по пропаганде качественного образования, организация семинаров со  школьными психологами и специалистами других смежных наук, учебный консалтинг в районах, учрежденный местными исполнительными органами.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14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13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68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640960" cy="5616624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4. КАДРОВАЯ ПОЛИТИКА: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ориентир на повышение мотивации к </a:t>
            </a:r>
            <a:r>
              <a:rPr lang="ru-RU" sz="1600" dirty="0" err="1" smtClean="0">
                <a:solidFill>
                  <a:srgbClr val="002060"/>
                </a:solidFill>
                <a:latin typeface="Arial Black" pitchFamily="34" charset="0"/>
              </a:rPr>
              <a:t>самозанятости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и предпринимательству. Данная работа включает следующие направления:</a:t>
            </a:r>
          </a:p>
          <a:p>
            <a:pPr marL="285750" indent="-285750" algn="l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Предоставление специализированных информационно-консультационных услуг и финансовой помощи безработным, желающим организовать предпринимательскую деятельность на селе.</a:t>
            </a:r>
          </a:p>
          <a:p>
            <a:pPr marL="285750" indent="-285750" algn="l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Подготовка и издание тематических, справочно-информационных и методических материалов в помощь безработному населению по актуальным вопросам организации и ведения различных видов предпринимательской деятельности в сельской местности.</a:t>
            </a:r>
          </a:p>
          <a:p>
            <a:pPr marL="285750" indent="-285750" algn="l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Обеспечения проведения тематических консультаций для безработных по вопросам организации предпринимательской деятельности в сельском хозяйстве.</a:t>
            </a:r>
          </a:p>
          <a:p>
            <a:pPr marL="285750" indent="-285750" algn="l"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Использование ресурсов труда в личных подсобных хозяйствах путем кооперирования с крупными и средними с/х предприятиями.</a:t>
            </a:r>
          </a:p>
          <a:p>
            <a:pPr marL="285750" indent="-285750" algn="l">
              <a:buFontTx/>
              <a:buChar char="-"/>
            </a:pP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Активная политика занятости должна включать меры, направленные на диверсификацию экономики, расширению и развитию.</a:t>
            </a:r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429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6525344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1400" b="0" dirty="0" smtClean="0">
                <a:solidFill>
                  <a:srgbClr val="FF0000"/>
                </a:solidFill>
                <a:latin typeface="Arial Black" pitchFamily="34" charset="0"/>
              </a:rPr>
              <a:t>II 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Пункт1 </a:t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>
                <a:solidFill>
                  <a:srgbClr val="FF0000"/>
                </a:solidFill>
                <a:latin typeface="Arial Black" pitchFamily="34" charset="0"/>
              </a:rPr>
              <a:t>В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ыполнить устный анализ следующих положений (источник – монография «Проблемы развития аграрного рынка труда» </a:t>
            </a:r>
            <a:r>
              <a:rPr lang="ru-RU" sz="1400" b="0" dirty="0" err="1" smtClean="0">
                <a:solidFill>
                  <a:srgbClr val="FF0000"/>
                </a:solidFill>
                <a:latin typeface="Arial Black" pitchFamily="34" charset="0"/>
              </a:rPr>
              <a:t>Дюзельбавой</a:t>
            </a:r>
            <a: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  <a:t> Г.М., к.э.н., доцента):</a:t>
            </a:r>
            <a:br>
              <a:rPr lang="ru-RU" sz="14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1. Особенностями аграрного рынка труда: низкая плотность рабочей силы и рабочих мест на единицу территории.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2.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Н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изкая горизонтальная (село-село) и вертикальная  (село-город) мобильность рабочей силы , обусловленная неразвитостью рынка жилья,   неравноценными социально-инфраструктурными условиями проживания в разных регионах, привязанностью к личному подсобному хозяйству, социально-психологическими факторами, низкой конкурентоспособности сельских жителей на городском рынке труда.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3. Слабая информированность субъектов рынка  о наличии вакансий, спросе на рабочую силу, о цене рабочей силы на различных территориальных сегментах рынка.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4. Ограниченность территориальной доступности рабочих мест, обусловленная неразвитостью дорожно-транспортной инфраструктуры.</a:t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5.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Н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>изкая цена рабочей силы  в сельском хозяйстве, что связано со спецификой ее формирования: низкой эластичностью спроса и высокой эластичностью цен на с/х продукцию, низкой доходностью отрасли, </a:t>
            </a:r>
            <a:r>
              <a:rPr lang="ru-RU" sz="1400" b="0" dirty="0">
                <a:solidFill>
                  <a:srgbClr val="002060"/>
                </a:solidFill>
                <a:latin typeface="Arial Black" pitchFamily="34" charset="0"/>
              </a:rPr>
              <a:t>монопсонией (Монопсония на рынке труда — это ситуация, когда существует только один покупатель данного вида труда, один работодатель. В этом случае работодатель (при предположении о совершенной конкуренции со стороны продавца труда) сталкивается с рыночной кривой предложения труда, имеющей положительный наклон, и вынужден нанимать каждую последующую единицу труда по цене ее предложения. </a:t>
            </a:r>
            <a: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139952" y="6381328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15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14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2099" y="548680"/>
            <a:ext cx="8784976" cy="4680520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6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. Формирование предложения рабочей силы в основном на собственном демографическом потенциале в условиях неблагоприятного развития демографических процессов.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7. Более низкое по сравнению с городом качество трудовых ресурсов.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8. Формирование спроса на рабочую силу в условиях действия объективной закономерности абсолютного и относительного сокращения занятости в сельском хозяйстве.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9. Сезонные колебания потребностей в рабочей силе.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10. Ограниченность сфер приложения труда.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smtClean="0">
                <a:solidFill>
                  <a:srgbClr val="FF0000"/>
                </a:solidFill>
                <a:latin typeface="Arial Black" pitchFamily="34" charset="0"/>
              </a:rPr>
              <a:t>16</a:t>
            </a:fld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1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17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54280" cy="864096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Пункт 2</a:t>
            </a:r>
            <a:b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Интегрировать 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направления государственной политики в области трудовых отношений в Казахстане: АПК, бюджетные организации, финансовые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организации в схему.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64256765"/>
              </p:ext>
            </p:extLst>
          </p:nvPr>
        </p:nvGraphicFramePr>
        <p:xfrm>
          <a:off x="107504" y="1268760"/>
          <a:ext cx="885698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83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5832648"/>
          </a:xfrm>
        </p:spPr>
        <p:txBody>
          <a:bodyPr/>
          <a:lstStyle/>
          <a:p>
            <a:pPr algn="l"/>
            <a:endParaRPr lang="ru-RU" sz="1600" b="0" dirty="0"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18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72660551"/>
              </p:ext>
            </p:extLst>
          </p:nvPr>
        </p:nvGraphicFramePr>
        <p:xfrm>
          <a:off x="251520" y="260648"/>
          <a:ext cx="856895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Блок-схема: сопоставление 6"/>
          <p:cNvSpPr/>
          <p:nvPr/>
        </p:nvSpPr>
        <p:spPr>
          <a:xfrm rot="5400000">
            <a:off x="3807336" y="1769293"/>
            <a:ext cx="1080120" cy="1656184"/>
          </a:xfrm>
          <a:prstGeom prst="flowChartCollat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35696" y="2301244"/>
            <a:ext cx="1044116" cy="9321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88837"/>
            <a:ext cx="1060450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Месяц 8"/>
          <p:cNvSpPr/>
          <p:nvPr/>
        </p:nvSpPr>
        <p:spPr>
          <a:xfrm rot="16200000">
            <a:off x="4039449" y="1322523"/>
            <a:ext cx="561047" cy="1181328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Хорда 9"/>
          <p:cNvSpPr/>
          <p:nvPr/>
        </p:nvSpPr>
        <p:spPr>
          <a:xfrm rot="6631976">
            <a:off x="3557974" y="908719"/>
            <a:ext cx="504056" cy="432048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Хорда 10"/>
          <p:cNvSpPr/>
          <p:nvPr/>
        </p:nvSpPr>
        <p:spPr>
          <a:xfrm rot="7174622">
            <a:off x="4478165" y="892452"/>
            <a:ext cx="597467" cy="455804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29308" y="980728"/>
            <a:ext cx="194620" cy="2160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295" y="994454"/>
            <a:ext cx="2127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вал 12"/>
          <p:cNvSpPr/>
          <p:nvPr/>
        </p:nvSpPr>
        <p:spPr>
          <a:xfrm>
            <a:off x="4038174" y="1325872"/>
            <a:ext cx="563595" cy="19613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300686" y="426010"/>
            <a:ext cx="2304256" cy="1600438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 Black" pitchFamily="34" charset="0"/>
              </a:rPr>
              <a:t>Ваше мнение: какие еще негативные проявления безработицы временно решает временная занятость ? </a:t>
            </a:r>
            <a:endParaRPr lang="ru-RU" sz="1400" dirty="0">
              <a:latin typeface="Arial Black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568554" y="2420888"/>
            <a:ext cx="1963886" cy="16514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876256" y="2996952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169507" y="426010"/>
            <a:ext cx="131179" cy="1875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037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84976" cy="6264696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III </a:t>
            </a: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Проблемы в области трудовых отношений, мероприятия по «смягчению» безработицы.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На </a:t>
            </a:r>
            <a:r>
              <a:rPr lang="ru-RU" sz="1600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основании представленного материала необходимо подвести итоги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.</a:t>
            </a:r>
            <a:r>
              <a:rPr lang="ru-RU" sz="1600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1.Какие 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основные решающие функции выполняет рынок труда?</a:t>
            </a:r>
            <a:br>
              <a:rPr lang="ru-RU" sz="160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2.Интеграция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каких субъектов и объектов образует систему трудовых отношений в РК?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3.Какие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положения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относительно кадрового обеспечения, трудоустройства, трудовых отношений сформулированы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 стратегическом государственном плане развития Казахстана до 2020 года?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4.Какие сейчас действуют модели управления организацией?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5.Охарактеризуйте социально-экономическую модель Казахстанской стабильности 2020 (рынок и государство).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6.В каких странах уровень трудового этикета и качественный менеджмент стали индикаторами производительности (эффективности) компании?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9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4032448"/>
          </a:xfrm>
        </p:spPr>
        <p:txBody>
          <a:bodyPr/>
          <a:lstStyle/>
          <a:p>
            <a:pPr algn="l">
              <a:buFont typeface="Wingdings" pitchFamily="2" charset="2"/>
              <a:buChar char="q"/>
            </a:pPr>
            <a:r>
              <a:rPr lang="ru-RU" sz="24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Цели:</a:t>
            </a:r>
            <a:r>
              <a:rPr lang="ru-RU" sz="2400" b="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1.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Раскрыть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базовые понятия в области трудовых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отношений.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2.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Изучить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направления государственной политики в области трудовых отношений в Казахстане: АПК, бюджетные организации, финансовые организации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3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.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Д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оказать перспективность рынка труда, эффективность политики в области трудовых отношений в странах Азии.</a:t>
            </a:r>
            <a:endParaRPr lang="ru-RU" sz="2000" b="0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2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53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20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640960" cy="5976664"/>
          </a:xfrm>
        </p:spPr>
        <p:txBody>
          <a:bodyPr/>
          <a:lstStyle/>
          <a:p>
            <a:pPr marL="182880" indent="0">
              <a:buNone/>
            </a:pP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7. Насколько перспективен рынок труда стран Азии?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8. Назовите три самых важных по-вашему мнению фактор – детерминанта,  три фактор – катализатора, три фактор – индикатора развития азиатского рынка труда.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9.  Почему бизнес в настоящее время ассоциируется и является с мощной силой, которая прямо влияет на решение проблемы безработицы и занятости населения?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10. Какова должна быть основа и вектор приоритета современных трудовых отношений, которые в свою очередь строят каркас эффективного бизнеса?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11. Кем является предприниматель на поле риска и экономического развития с позиций рыночной системы трудовых отношений?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12. Какую роль играет решает  системный процесс мотивации на рынке труда?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13. Как вы думаете, что обеспечит стабильность рынка труда Казахстана в действующее время и для нового поколения?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27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8064896" cy="374441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План: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I  </a:t>
            </a: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Контроль знания базовых понятий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 области трудовых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отношений.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II</a:t>
            </a: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 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Государственная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политика в области трудовых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отношений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.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III 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Проблемы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в области трудовых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отношений, мероприятия </a:t>
            </a:r>
            <a:r>
              <a:rPr lang="ru-RU" sz="2000" b="0" dirty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по «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смягчению» безработицы.</a:t>
            </a:r>
            <a:endParaRPr lang="ru-RU" sz="2000" b="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3</a:t>
            </a:fld>
            <a:endParaRPr lang="ru-RU" sz="2000" b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0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8208912" cy="5832648"/>
          </a:xfrm>
        </p:spPr>
        <p:txBody>
          <a:bodyPr/>
          <a:lstStyle/>
          <a:p>
            <a:pPr marL="182880" indent="0">
              <a:lnSpc>
                <a:spcPct val="150000"/>
              </a:lnSpc>
              <a:buNone/>
            </a:pPr>
            <a:r>
              <a:rPr lang="en-US" sz="1600" b="0" dirty="0" smtClean="0">
                <a:solidFill>
                  <a:srgbClr val="FF0000"/>
                </a:solidFill>
                <a:latin typeface="Arial Black" pitchFamily="34" charset="0"/>
              </a:rPr>
              <a:t>I </a:t>
            </a: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Раскрыть 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базовые понятия в области трудовых отношений</a:t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-Рынок труда. Управление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рынком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труда.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Безработица. Классификация безработицы.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-Занятость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населения.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-Заработная плата. Виды.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-Трудовые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отношения.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-Внутренняя среда, внешняя среда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организации.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-Сегментация рынка труда.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-Конкурентоспособность.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-Пенсионное обеспечение.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-Инфляция.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-Трудовой кодекс.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5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904656"/>
          </a:xfrm>
        </p:spPr>
        <p:txBody>
          <a:bodyPr/>
          <a:lstStyle/>
          <a:p>
            <a:pPr algn="l"/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Квота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на привлечение иностранной рабочей силы (далее - квота) - устанавливаемая ежегодно Правительством Республики Казахстан доля иностранной рабочей силы в процентном отношении к численности экономически активного населения республики;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Малообеспеченные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 лица трудоспособного возраста, которые в соответствии с законодательством Республики Казахстан имеют право на адресную социальную помощь;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Общественные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работы - виды трудовой деятельности, организуемые исполнительными органами, не требующие предварительной профессиональной подготовки работника, имеющие социально-полезную направленность и выполняемые гражданами по направлению уполномоченных органов по вопросам занятости для обеспечения их временной занятостью;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Продуктивная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занятость - занятость, обеспечивающая устойчивый экономический рост и социальный эффект;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- Рантье 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- лицо, основным источником дохода которого являются проценты от предоставленных в ссуду денег или от приобретаемых ценных бумаг; </a:t>
            </a:r>
          </a:p>
        </p:txBody>
      </p:sp>
    </p:spTree>
    <p:extLst>
      <p:ext uri="{BB962C8B-B14F-4D97-AF65-F5344CB8AC3E}">
        <p14:creationId xmlns:p14="http://schemas.microsoft.com/office/powerpoint/2010/main" val="77776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332656"/>
            <a:ext cx="8784976" cy="5760640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solidFill>
                  <a:schemeClr val="accent6"/>
                </a:solidFill>
                <a:latin typeface="Arial Black" pitchFamily="34" charset="0"/>
              </a:rPr>
              <a:t>II </a:t>
            </a:r>
            <a:r>
              <a:rPr lang="ru-RU" sz="1600" dirty="0" smtClean="0">
                <a:solidFill>
                  <a:schemeClr val="accent6"/>
                </a:solidFill>
                <a:latin typeface="Arial Black" pitchFamily="34" charset="0"/>
              </a:rPr>
              <a:t>Закон </a:t>
            </a:r>
            <a:r>
              <a:rPr lang="ru-RU" sz="1600" dirty="0">
                <a:solidFill>
                  <a:schemeClr val="accent6"/>
                </a:solidFill>
                <a:latin typeface="Arial Black" pitchFamily="34" charset="0"/>
              </a:rPr>
              <a:t>Республики Казахстан от 23 января 2001 года № 149-II</a:t>
            </a:r>
          </a:p>
          <a:p>
            <a:pPr algn="l"/>
            <a:r>
              <a:rPr lang="ru-RU" sz="1600" dirty="0" smtClean="0">
                <a:solidFill>
                  <a:schemeClr val="accent6"/>
                </a:solidFill>
                <a:latin typeface="Arial Black" pitchFamily="34" charset="0"/>
              </a:rPr>
              <a:t>О </a:t>
            </a:r>
            <a:r>
              <a:rPr lang="ru-RU" sz="1600" dirty="0">
                <a:solidFill>
                  <a:schemeClr val="accent6"/>
                </a:solidFill>
                <a:latin typeface="Arial Black" pitchFamily="34" charset="0"/>
              </a:rPr>
              <a:t>занятости населения</a:t>
            </a:r>
          </a:p>
          <a:p>
            <a:pPr algn="l"/>
            <a:r>
              <a:rPr lang="ru-RU" sz="1600" dirty="0" smtClean="0">
                <a:solidFill>
                  <a:schemeClr val="accent6"/>
                </a:solidFill>
                <a:latin typeface="Arial Black" pitchFamily="34" charset="0"/>
              </a:rPr>
              <a:t>Статья </a:t>
            </a:r>
            <a:r>
              <a:rPr lang="ru-RU" sz="1600" dirty="0">
                <a:solidFill>
                  <a:schemeClr val="accent6"/>
                </a:solidFill>
                <a:latin typeface="Arial Black" pitchFamily="34" charset="0"/>
              </a:rPr>
              <a:t>2. Занятое </a:t>
            </a:r>
            <a:r>
              <a:rPr lang="ru-RU" sz="1600" dirty="0" smtClean="0">
                <a:solidFill>
                  <a:schemeClr val="accent6"/>
                </a:solidFill>
                <a:latin typeface="Arial Black" pitchFamily="34" charset="0"/>
              </a:rPr>
              <a:t>население</a:t>
            </a:r>
            <a:endParaRPr lang="ru-RU" sz="1400" dirty="0">
              <a:latin typeface="Arial Black" pitchFamily="34" charset="0"/>
            </a:endParaRPr>
          </a:p>
          <a:p>
            <a:pPr algn="l"/>
            <a:r>
              <a:rPr lang="ru-RU" sz="1400" dirty="0">
                <a:solidFill>
                  <a:srgbClr val="002060"/>
                </a:solidFill>
                <a:latin typeface="Arial Black" pitchFamily="34" charset="0"/>
              </a:rPr>
              <a:t>К 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занятому населению относятся лица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: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1) работающие по трудовому договору, в том числе выполняющие работу за вознаграждение на условиях полного либо неполного рабочего времени или имеющие иную оплачиваемую работу (службу), доход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2) занимающиеся предпринимательской деятельностью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3) самостоятельно занятые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4) занятые на подсобных промыслах и реализующие продукцию по договорам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5) выполняющие работы по договорам гражданско-правового характера, а также члены производственных кооперативов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6) избранные, назначенные или утвержденные на оплачиваемую должность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7) проходящие службу в Вооруженных силах, других войсках и воинских формированиях Республики Казахстан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8) являющиеся учредителями (участниками) организаций, за исключением общественных объединений, общественных фондов и религиозных объединений, на имущество которых учредители (участники) не сохраняют имущественных прав.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1400" b="0" smtClean="0">
                <a:solidFill>
                  <a:srgbClr val="FF0000"/>
                </a:solidFill>
                <a:latin typeface="Arial Black" pitchFamily="34" charset="0"/>
              </a:rPr>
              <a:t>6</a:t>
            </a:fld>
            <a:endParaRPr lang="ru-RU" sz="14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775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5904656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FF0000"/>
                </a:solidFill>
                <a:latin typeface="Arial Black" pitchFamily="34" charset="0"/>
              </a:rPr>
              <a:t>Статья </a:t>
            </a:r>
            <a: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  <a:t>4. Основные принципы и направления государственной политики в области занятости населения</a:t>
            </a:r>
            <a:br>
              <a:rPr lang="ru-RU" sz="16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1. Государство обеспечивает проведение политики, способствующей достижению продуктивной и свободно избранной занятости граждан.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2. Государственная политика в сфере занятости направлена на: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1) обеспечение равных возможностей гражданам Республики Казахстан, иностранцам и лицам без гражданства, постоянно проживающим в Республике Казахстан, на свободный выбор рода деятельности и профессии, справедливых и благоприятных условий труда, социальной защиты от безработицы;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2) обеспечение продуктивной занятости, сокращение безработицы, создание рабочих мест;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3) ориентацию системы образования на подготовку кадров в соответствии с потребностью рынка труда и перспективами его развития с учетом инвестиционной политики;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4) поддержку трудовой и предпринимательской инициативы граждан, осуществляемой в соответствии с законодательством, содействие развитию их способностей к производительному, творческому труду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7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40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68952" cy="4536504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5) стимулирование работодателей, сохраняющих действующие и создающих новые рабочие места, в том числе для целевых групп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; 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5-1</a:t>
            </a: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) выдачи разрешений на привлечение иностранной рабочей силы для осуществления трудовой деятельности на территории соответствующей административно-территориальной единицы в пределах квоты, распределенной центральным исполнительным органом, а также приостановки и отзыва указанных разрешений;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5-2) установления квоты рабочих мест для инвалидов в размере трех процентов от общей численности рабочих мест;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5-3) создания специальных рабочих мест для трудоустройства инвалидов;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5-4) организации социальных рабочих мест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8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21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5904656"/>
          </a:xfrm>
        </p:spPr>
        <p:txBody>
          <a:bodyPr/>
          <a:lstStyle/>
          <a:p>
            <a:pPr marL="0" indent="0" algn="l">
              <a:buNone/>
            </a:pP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6) организацию трудового посредничества через уполномоченный орган и частное агентство занятости;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7) лицензирование деятельности, связанной с вывозом рабочей силы из Республики Казахстан за границу;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8) защиту внутреннего рынка труда путем квотирования привлечения иностранной рабочей силы;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9) сочетание республиканских мероприятий по обеспечению занятости с мерами, принимаемыми местными исполнительными органами;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10) координацию деятельности в сфере занятости населения с другими направлениями экономической и социальной политики; </a:t>
            </a:r>
            <a:b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11) формирование единой информационной базы рынка труда;</a:t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002060"/>
                </a:solidFill>
                <a:latin typeface="Arial Black" pitchFamily="34" charset="0"/>
              </a:rPr>
              <a:t>12) координацию и регулирование деятельности государственных органов по разработке и реализации мер, обеспечивающих занятость населения, и осуществление контроля за их выполнением</a:t>
            </a:r>
            <a:r>
              <a:rPr lang="ru-RU" sz="1600" b="0" dirty="0" smtClean="0">
                <a:solidFill>
                  <a:srgbClr val="002060"/>
                </a:solidFill>
                <a:latin typeface="Arial Black" pitchFamily="34" charset="0"/>
              </a:rPr>
              <a:t>;</a:t>
            </a:r>
            <a:endParaRPr lang="ru-RU" sz="16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81333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865</TotalTime>
  <Words>521</Words>
  <Application>Microsoft Office PowerPoint</Application>
  <PresentationFormat>Экран (4:3)</PresentationFormat>
  <Paragraphs>73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    Мультимедийная презентация   Дисциплина Управление рынком труда  Тема: Политика занятости населения                           Калиева Г.А.                                преподаватель кафедры                                 экономики и управления                                       </vt:lpstr>
      <vt:lpstr>Цели:  1. Раскрыть базовые понятия в области трудовых отношений.  2. Изучить направления государственной политики в области трудовых отношений в Казахстане: АПК, бюджетные организации, финансовые организации.  3. Доказать перспективность рынка труда, эффективность политики в области трудовых отношений в странах Азии.</vt:lpstr>
      <vt:lpstr>План:  I    Контроль знания базовых понятий в области трудовых отношений.  II   Государственная политика в области трудовых отношений.  III  Проблемы в области трудовых отношений, мероприятия по «смягчению» безработицы.</vt:lpstr>
      <vt:lpstr>I Раскрыть базовые понятия в области трудовых отношений  -Рынок труда. Управление рынком труда. -Безработица. Классификация безработицы. -Занятость населения. -Заработная плата. Виды. -Трудовые отношения. -Внутренняя среда, внешняя среда организации. -Сегментация рынка труда. -Конкурентоспособность. -Пенсионное обеспечение. -Инфляция. -Трудовой кодекс. </vt:lpstr>
      <vt:lpstr>- Квота на привлечение иностранной рабочей силы (далее - квота) - устанавливаемая ежегодно Правительством Республики Казахстан доля иностранной рабочей силы в процентном отношении к численности экономически активного населения республики;  - Малообеспеченные - лица трудоспособного возраста, которые в соответствии с законодательством Республики Казахстан имеют право на адресную социальную помощь;  - Общественные работы - виды трудовой деятельности, организуемые исполнительными органами, не требующие предварительной профессиональной подготовки работника, имеющие социально-полезную направленность и выполняемые гражданами по направлению уполномоченных органов по вопросам занятости для обеспечения их временной занятостью;   - Продуктивная занятость - занятость, обеспечивающая устойчивый экономический рост и социальный эффект;  - Рантье - лицо, основным источником дохода которого являются проценты от предоставленных в ссуду денег или от приобретаемых ценных бумаг; </vt:lpstr>
      <vt:lpstr>Презентация PowerPoint</vt:lpstr>
      <vt:lpstr>Статья 4. Основные принципы и направления государственной политики в области занятости населения  1. Государство обеспечивает проведение политики, способствующей достижению продуктивной и свободно избранной занятости граждан.  2. Государственная политика в сфере занятости направлена на:  1) обеспечение равных возможностей гражданам Республики Казахстан, иностранцам и лицам без гражданства, постоянно проживающим в Республике Казахстан, на свободный выбор рода деятельности и профессии, справедливых и благоприятных условий труда, социальной защиты от безработицы;  2) обеспечение продуктивной занятости, сокращение безработицы, создание рабочих мест;  3) ориентацию системы образования на подготовку кадров в соответствии с потребностью рынка труда и перспективами его развития с учетом инвестиционной политики;  4) поддержку трудовой и предпринимательской инициативы граждан, осуществляемой в соответствии с законодательством, содействие развитию их способностей к производительному, творческому труду;</vt:lpstr>
      <vt:lpstr>5) стимулирование работодателей, сохраняющих действующие и создающих новые рабочие места, в том числе для целевых групп;   5-1) выдачи разрешений на привлечение иностранной рабочей силы для осуществления трудовой деятельности на территории соответствующей административно-территориальной единицы в пределах квоты, распределенной центральным исполнительным органом, а также приостановки и отзыва указанных разрешений;  5-2) установления квоты рабочих мест для инвалидов в размере трех процентов от общей численности рабочих мест;  5-3) создания специальных рабочих мест для трудоустройства инвалидов;  5-4) организации социальных рабочих мест;  </vt:lpstr>
      <vt:lpstr>  6) организацию трудового посредничества через уполномоченный орган и частное агентство занятости;  7) лицензирование деятельности, связанной с вывозом рабочей силы из Республики Казахстан за границу;  8) защиту внутреннего рынка труда путем квотирования привлечения иностранной рабочей силы;  9) сочетание республиканских мероприятий по обеспечению занятости с мерами, принимаемыми местными исполнительными органами;  10) координацию деятельности в сфере занятости населения с другими направлениями экономической и социальной политики;   11) формирование единой информационной базы рынка труда;  12) координацию и регулирование деятельности государственных органов по разработке и реализации мер, обеспечивающих занятость населения, и осуществление контроля за их выполнением;</vt:lpstr>
      <vt:lpstr>13) организацию международного сотрудничества в решении проблем занятости населения, включая решение вопросов, связанных с трудовой деятельностью граждан Республики Казахстан за границей и иностранцев на территории Республики Казахстан;  14) обеспечение участия представителей работодателей, работников и общественных организаций в разработке и реализации государственной политики занятости;  15) проведение финансовой, налоговой и инвестиционной политики, согласованной с политикой занятости, поддерживающей стимулирование создания  Статья 7. Местные исполнительные органы Местные исполнительные органы обеспечивают реализацию политики занятости населения путем:  1) разработки региональных программ в соответствии с государственной политикой занятости; 2) ежегодного определения целевых групп, проживающих на территории соответствующих административно-территориальных единиц, и социальных мер по их защите; 3) поддержки создания дополнительных рабочих мест через развитие индивидуального предпринимательства, малого и среднего бизнеса; 4) оказания социальной защиты безработным; 5) организации общественных работ; </vt:lpstr>
      <vt:lpstr>Статья 14. Государственная социальная защита от безработицы Государством оказывается следующая социальная защита от безработицы:  1) содействие в трудоустройстве;  2) профессиональная подготовка, повышение квалификации, переподготовка и организация общественных работ для безработных;  3) оплата труда безработных, занятых на общественных работах;  4) оказание государственной адресной социальной помощи безработным из числа малообеспеченных граждан в соответствии с законодательными актам.</vt:lpstr>
      <vt:lpstr>НАПРАВЛЕНИЯ ГОСУДАРСТВЕННОЙ ПОЛИТИКИ:  1. МИГРАЦИОННАЯ ПОЛИТИКА направлена на решение задач: - регулирование внутренней трудовой миграции; - трудоустройство граждан сельской местности с переездом в другую местность по вахтовому методу работы, а также на сезонные работы в других регионах; - регулирование внешней трудовой миграции, в том числе через привлечение рабочей силы в соответствие с потребностями  рынка труда области;  - информирование населения отдаленных сельских пунктов о возможности трудоустройства.       Для этого предполагается: - Сформировать банк данных  предприятий в разрезе районов области; - Целенаправленный поиски работодателей, нуждающихся в молодых специалистах и готовых предоставить льготные условия для переезда в сельскую область. - Заключить договоры с работодателями о подборе кадров из сельской местности и других регионов. - Сформировать межтерриториальные банки данных вакансий в центрах занятости населения области. - Разработать рекомендации по формированию и эффективному использованию межтерриториальных баз данных.</vt:lpstr>
      <vt:lpstr>ОСНОВНЫЕ ЗАДАЧИ ПОЛИТИКИ ЗАНЯТОСТИ В СЕЛЬСКИХ РЕГИОНАХ (продолжение) повышение эффективности управления миграционными процессами, нормативно-правовое регулирование равномерного распределения миграционных потоков по сельским территориям, создание правовых условий для привлечения высококвалифицированных специалистов и рабочих кадров в АПК.  2. ДЕМОГРАФИЧЕСКАЯ ПОЛИТИКА: направлена на изменение образа жизни сельского населения, проведение целенаправленной системной государственной семейной политики, ориентированной на укрепление  сельской семьи, повышения ценности рождения и воспитания детей по мере роста уровня жизни и дохода сельского населения.  3. ПРОФОРИЕНТАЦИОННАЯ РАБОТА: встречи предвыпускных и выпускных классов с представителями университетов регионов, ярмарки вакансий по регионам, участие  компетентных СМИ в работе по пропаганде качественного образования, организация семинаров со  школьными психологами и специалистами других смежных наук, учебный консалтинг в районах, учрежденный местными исполнительными органами.  </vt:lpstr>
      <vt:lpstr>Презентация PowerPoint</vt:lpstr>
      <vt:lpstr>      II  Пункт1  Выполнить устный анализ следующих положений (источник – монография «Проблемы развития аграрного рынка труда» Дюзельбавой Г.М., к.э.н., доцента): 1. Особенностями аграрного рынка труда: низкая плотность рабочей силы и рабочих мест на единицу территории.  2. Низкая горизонтальная (село-село) и вертикальная  (село-город) мобильность рабочей силы , обусловленная неразвитостью рынка жилья,   неравноценными социально-инфраструктурными условиями проживания в разных регионах, привязанностью к личному подсобному хозяйству, социально-психологическими факторами, низкой конкурентоспособности сельских жителей на городском рынке труда.  3. Слабая информированность субъектов рынка  о наличии вакансий, спросе на рабочую силу, о цене рабочей силы на различных территориальных сегментах рынка.  4. Ограниченность территориальной доступности рабочих мест, обусловленная неразвитостью дорожно-транспортной инфраструктуры.  5. Низкая цена рабочей силы  в сельском хозяйстве, что связано со спецификой ее формирования: низкой эластичностью спроса и высокой эластичностью цен на с/х продукцию, низкой доходностью отрасли, монопсонией (Монопсония на рынке труда — это ситуация, когда существует только один покупатель данного вида труда, один работодатель. В этом случае работодатель (при предположении о совершенной конкуренции со стороны продавца труда) сталкивается с рыночной кривой предложения труда, имеющей положительный наклон, и вынужден нанимать каждую последующую единицу труда по цене ее предложения.  </vt:lpstr>
      <vt:lpstr>        6. Формирование предложения рабочей силы в основном на собственном демографическом потенциале в условиях неблагоприятного развития демографических процессов.  7. Более низкое по сравнению с городом качество трудовых ресурсов.  8. Формирование спроса на рабочую силу в условиях действия объективной закономерности абсолютного и относительного сокращения занятости в сельском хозяйстве.  9. Сезонные колебания потребностей в рабочей силе.  10. Ограниченность сфер приложения труда.  </vt:lpstr>
      <vt:lpstr>Пункт 2 Интегрировать направления государственной политики в области трудовых отношений в Казахстане: АПК, бюджетные организации, финансовые организации в схему. </vt:lpstr>
      <vt:lpstr>Презентация PowerPoint</vt:lpstr>
      <vt:lpstr>III Проблемы в области трудовых отношений, мероприятия по «смягчению» безработицы. На основании представленного материала необходимо подвести итоги. 1.Какие основные решающие функции выполняет рынок труда? 2.Интеграция каких субъектов и объектов образует систему трудовых отношений в РК? 3.Какие положения относительно кадрового обеспечения, трудоустройства, трудовых отношений сформулированы в стратегическом государственном плане развития Казахстана до 2020 года?  4.Какие сейчас действуют модели управления организацией? 5.Охарактеризуйте социально-экономическую модель Казахстанской стабильности 2020 (рынок и государство). 6.В каких странах уровень трудового этикета и качественный менеджмент стали индикаторами производительности (эффективности) компании? </vt:lpstr>
      <vt:lpstr>7. Насколько перспективен рынок труда стран Азии?  8. Назовите три самых важных по-вашему мнению фактор – детерминанта,  три фактор – катализатора, три фактор – индикатора развития азиатского рынка труда.  9.  Почему бизнес в настоящее время ассоциируется и является с мощной силой, которая прямо влияет на решение проблемы безработицы и занятости населения?  10. Какова должна быть основа и вектор приоритета современных трудовых отношений, которые в свою очередь строят каркас эффективного бизнеса?  11. Кем является предприниматель на поле риска и экономического развития с позиций рыночной системы трудовых отношений?  12. Какую роль играет решает  системный процесс мотивации на рынке труда?  13. Как вы думаете, что обеспечит стабильность рынка труда Казахстана в действующее время и для нового поколения?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практическое занятие Дисциплина: Управление рынком труда. Специальность 050510-ГМУ группы 09-501-62. 10-511-63с. Преподаватель  - Калиева Г.А.,  кафедры экономики и управления.    Тема: Политика в области трудовых отношений                                                 09.11.2011 г. 13.30  </dc:title>
  <cp:lastModifiedBy>Калиева Гузель</cp:lastModifiedBy>
  <cp:revision>55</cp:revision>
  <dcterms:modified xsi:type="dcterms:W3CDTF">2012-01-05T06:07:41Z</dcterms:modified>
</cp:coreProperties>
</file>